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Figtree" pitchFamily="2" charset="0"/>
      <p:regular r:id="rId29"/>
      <p:bold r:id="rId30"/>
      <p:italic r:id="rId31"/>
      <p:boldItalic r:id="rId32"/>
    </p:embeddedFont>
    <p:embeddedFont>
      <p:font typeface="Figtree ExtraBold" pitchFamily="2" charset="0"/>
      <p:bold r:id="rId33"/>
      <p:italic r:id="rId34"/>
      <p:boldItalic r:id="rId35"/>
    </p:embeddedFont>
    <p:embeddedFont>
      <p:font typeface="Figtree SemiBold" pitchFamily="2" charset="0"/>
      <p:regular r:id="rId36"/>
      <p:bold r:id="rId37"/>
      <p:italic r:id="rId38"/>
      <p:boldItalic r:id="rId39"/>
    </p:embeddedFont>
    <p:embeddedFont>
      <p:font typeface="Georgia" panose="02040502050405020303" pitchFamily="18"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4035D-0EDC-BB4D-9E2E-689CDBA033BF}" v="338" dt="2024-12-11T16:14:24.016"/>
    <p1510:client id="{481063FB-0D2B-1248-9F6A-FD4288D8D0C6}" v="26" dt="2024-12-11T16:05:55.359"/>
    <p1510:client id="{AB207C92-4A77-8343-A937-E14CB986A5D1}" v="451" dt="2024-12-11T15:22:23.514"/>
    <p1510:client id="{AE284699-AFA5-44DB-99DE-0006A2BAA1B5}" v="2" dt="2024-12-11T15:10:33.404"/>
    <p1510:client id="{FB73C892-51F4-E96A-9A3A-6435D22F97B8}" v="1" dt="2024-12-11T15:14:34.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38"/>
  </p:normalViewPr>
  <p:slideViewPr>
    <p:cSldViewPr snapToGrid="0">
      <p:cViewPr varScale="1">
        <p:scale>
          <a:sx n="151" d="100"/>
          <a:sy n="151" d="100"/>
        </p:scale>
        <p:origin x="7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1ee30e65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1ee30e65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"Hello everyone, today we will be discussing our research project for Bassett Street Brunch Club"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1ee30e65f7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1ee30e65f7_0_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 b="1" dirty="0"/>
              <a:t>Questionnaire</a:t>
            </a:r>
            <a:endParaRPr lang="en-US" dirty="0"/>
          </a:p>
          <a:p>
            <a:pPr>
              <a:buNone/>
            </a:pPr>
            <a:r>
              <a:rPr lang="en" b="1" dirty="0"/>
              <a:t>Methodology</a:t>
            </a:r>
            <a:endParaRPr lang="en" dirty="0"/>
          </a:p>
          <a:p>
            <a:pPr>
              <a:buNone/>
            </a:pPr>
            <a:r>
              <a:rPr lang="en" dirty="0"/>
              <a:t>Questions 1-4 are filter questions that segment our target audience.</a:t>
            </a:r>
            <a:br>
              <a:rPr lang="en-US" dirty="0"/>
            </a:br>
            <a:endParaRPr lang="en-US" dirty="0"/>
          </a:p>
          <a:p>
            <a:pPr>
              <a:buNone/>
            </a:pPr>
            <a:r>
              <a:rPr lang="en" dirty="0"/>
              <a:t>As mentioned in the beginning, our questionnaire follows a funnel approach, in which respondents go from broad to specific questions.</a:t>
            </a:r>
          </a:p>
          <a:p>
            <a:pPr>
              <a:buNone/>
            </a:pPr>
            <a:br>
              <a:rPr lang="en-US" dirty="0"/>
            </a:br>
            <a:endParaRPr lang="en-US" dirty="0"/>
          </a:p>
          <a:p>
            <a:pPr>
              <a:buNone/>
            </a:pPr>
            <a:r>
              <a:rPr lang="en" dirty="0"/>
              <a:t>We included 2-4 survey questions that would help us answer our research statements. This allows us to gather the most comprehensive and valuable information from our respondents, also keeping the data aligned with our decision problem. </a:t>
            </a:r>
          </a:p>
          <a:p>
            <a:pPr>
              <a:buNone/>
            </a:pPr>
            <a:br>
              <a:rPr lang="en-US" dirty="0"/>
            </a:br>
            <a:endParaRPr lang="en-US" dirty="0"/>
          </a:p>
          <a:p>
            <a:pPr>
              <a:buNone/>
            </a:pPr>
            <a:r>
              <a:rPr lang="en" dirty="0"/>
              <a:t>All of our questions, except for questions 11 and 13, are close-ended. Respondents may feel pressured to pick an option that doesn’t fully reflect their views, introducing response bias. To mitigate this, we included “does not apply” or “I don’t remember” as an option for some questions (Q9, Q11, Q12).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1ee30e65f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1ee30e65f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
              <a:t>We believe that completing an online survey is the preferred method for getting information from our target population. Using the school directory is an efficient way to approach students and will work effectively with an online method. Our target population is already digitally engaged so this method is one that fits into their current lifestyle, providing the flexibility that college students need. With online surveys, we do expect lower response rates, however, due to their flexible, easy, and cost effective nature, we believe that this method is still the most effective. </a:t>
            </a:r>
            <a:endParaRPr lang="en-US"/>
          </a:p>
          <a:p>
            <a:pPr marL="0" indent="0">
              <a:buNone/>
            </a:pPr>
            <a:br>
              <a:rPr lang="en-US"/>
            </a:b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1ee30e65f7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1ee30e65f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a:t>In a probability sample, each individual in the population has a known chance of being selected, means that results are general to the entire population. Since it is more specific, we can calculate sampling error and confidence intervals while reducing selection bias. Since a non-probability sample works better for exploratory research, our group believes that a probability sampling method will provide the best results. </a:t>
            </a:r>
          </a:p>
          <a:p>
            <a:pPr>
              <a:buNone/>
            </a:pPr>
            <a:r>
              <a:rPr lang="en-US"/>
              <a:t>While there are 3 main sampling methods </a:t>
            </a:r>
            <a:r>
              <a:rPr lang="en-US" err="1"/>
              <a:t>avaliable</a:t>
            </a:r>
            <a:r>
              <a:rPr lang="en-US"/>
              <a:t>, we believe that a stratified sample is the best approach. This method divides the population into subgroups based on shared characteristics, with random samples taken from each group, enabling detailed subgroup analysis. This method allows us to divide our population to target each research statement. For example, research statement 1, which investigates overall customer satisfaction, would be best </a:t>
            </a:r>
            <a:r>
              <a:rPr lang="en-US" err="1"/>
              <a:t>targetted</a:t>
            </a:r>
            <a:r>
              <a:rPr lang="en-US"/>
              <a:t> with stratified sampling since we can divide customers into groups like frequent, occasional, and rare customers. Therefore, allowing us to understand a representative groups of all sections of the population. </a:t>
            </a:r>
          </a:p>
          <a:p>
            <a:pPr>
              <a:buNone/>
            </a:pPr>
            <a:r>
              <a:rPr lang="en-US"/>
              <a:t>We can consider sample size based on 3 characteristics. First, we must determine how homogenous the population is. With a more similar population, we can contact fewer people because opinions and beliefs are shared more frequently. Second, we must look inward to determine how much precision is necessary. Increasing our sample size allows for more precision and increased accuracy since we will receive a larger range of responses. Increasing size also reduces the margin of error. Lastly, we must consider the level of confidence needed to understand if the true value falls within the range established. Higher confidence intervals require larger sample sizes. Therefore, a sample can be determined by evaluating homogeneity, precision, and confidence level.</a:t>
            </a:r>
          </a:p>
          <a:p>
            <a:pPr marL="0" indent="0">
              <a:buNone/>
            </a:pPr>
            <a:br>
              <a:rPr lang="en-US"/>
            </a:b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1ee30e65f7_0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1ee30e65f7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indent="-228600" rtl="0"/>
            <a:r>
              <a:rPr lang="en-US" sz="1800" b="0" i="0" u="none" strike="noStrike">
                <a:solidFill>
                  <a:srgbClr val="000000"/>
                </a:solidFill>
                <a:effectLst/>
                <a:latin typeface="Georgia" panose="02040502050405020303" pitchFamily="18" charset="0"/>
              </a:rPr>
              <a:t>“Next were going to discuss our important results and conclusions from our data” </a:t>
            </a:r>
            <a:endParaRPr lang="en-US" b="0">
              <a:effectLs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1ee30e65f7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1ee30e65f7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indent="-228600" rtl="0"/>
            <a:r>
              <a:rPr lang="en-US" sz="1800" b="0" i="0" u="none" strike="noStrike">
                <a:solidFill>
                  <a:srgbClr val="000000"/>
                </a:solidFill>
                <a:effectLst/>
                <a:latin typeface="Georgia" panose="02040502050405020303" pitchFamily="18" charset="0"/>
              </a:rPr>
              <a:t>Starting with our first research statement, “Investigate overall customer satisfaction (food, service, price, vibe, etc.) and target market perceptions of Bassett.” </a:t>
            </a:r>
            <a:endParaRPr lang="en-US" b="0">
              <a:effectLst/>
            </a:endParaRPr>
          </a:p>
          <a:p>
            <a:pPr marL="228600" indent="-228600" rtl="0"/>
            <a:r>
              <a:rPr lang="en-US" sz="1800" b="0" i="0" u="none" strike="noStrike">
                <a:solidFill>
                  <a:srgbClr val="000000"/>
                </a:solidFill>
                <a:effectLst/>
                <a:latin typeface="Georgia" panose="02040502050405020303" pitchFamily="18" charset="0"/>
              </a:rPr>
              <a:t>We found The percentage of customers who are satisfied with their overall experience at Bassett Street Brunch Club is 76%, made up of 17 customers (30%) who were somewhat satisfied, and 26 customers (46%) who were extremely satisfied. When asked more specifically what they enjoyed the most, 47% of customers enjoyed the atmosphere/vibe, 30% enjoyed the food, 9% enjoyed the service speed, and 4% enjoyed the price. </a:t>
            </a:r>
            <a:endParaRPr lang="en-US" b="0">
              <a:effectLst/>
            </a:endParaRPr>
          </a:p>
          <a:p>
            <a:pPr marL="228600" rtl="0"/>
            <a:br>
              <a:rPr lang="en-US" b="0">
                <a:effectLst/>
              </a:rPr>
            </a:br>
            <a:r>
              <a:rPr lang="en-US" sz="1800" b="0" i="0" u="none" strike="noStrike">
                <a:solidFill>
                  <a:srgbClr val="000000"/>
                </a:solidFill>
                <a:effectLst/>
                <a:latin typeface="Georgia" panose="02040502050405020303" pitchFamily="18" charset="0"/>
              </a:rPr>
              <a:t>After conducting data analysis through SPSS, we found that the average value of satisfaction was 4.09, which corresponds to somewhat satisfied customers. The standard deviation from the mean is a +/- 1.04, meaning that a majority of customers fall between “neither satisfied nor dissatisfied” and “extremely satisfied”, therefore we draw the conclusion that most customers are satisfied with Basset Street Brunch Club.</a:t>
            </a:r>
            <a:endParaRPr lang="en-US" b="0">
              <a:effectLs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20e2cf64f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320e2cf64f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rtl="0"/>
            <a:r>
              <a:rPr lang="en-US" sz="1800" b="0" i="0" u="none" strike="noStrike">
                <a:solidFill>
                  <a:srgbClr val="000000"/>
                </a:solidFill>
                <a:effectLst/>
                <a:latin typeface="Georgia" panose="02040502050405020303" pitchFamily="18" charset="0"/>
              </a:rPr>
              <a:t>Our second research statement we investigated was, “ Determine target market dietary preferences”</a:t>
            </a:r>
            <a:endParaRPr lang="en-US" b="0">
              <a:effectLst/>
            </a:endParaRPr>
          </a:p>
          <a:p>
            <a:pPr marL="228600" rtl="0"/>
            <a:br>
              <a:rPr lang="en-US" b="0">
                <a:effectLst/>
              </a:rPr>
            </a:br>
            <a:r>
              <a:rPr lang="en-US" sz="1800" b="0" i="0" u="none" strike="noStrike">
                <a:solidFill>
                  <a:srgbClr val="000000"/>
                </a:solidFill>
                <a:effectLst/>
                <a:latin typeface="Georgia" panose="02040502050405020303" pitchFamily="18" charset="0"/>
              </a:rPr>
              <a:t>There are more customers without dietary restrictions than with 78% to 22%, respectively. This data is shown by the graph where the orange icons are representative of the sample with dietary restrictions. Within the 22%, 75% of them reported that it was “very important” that Bassett Street Brunch Club’s menu options catered to their needs.</a:t>
            </a:r>
            <a:endParaRPr lang="en-US" b="0">
              <a:effectLst/>
            </a:endParaRPr>
          </a:p>
          <a:p>
            <a:pPr marL="228600" rtl="0"/>
            <a:br>
              <a:rPr lang="en-US" b="0">
                <a:effectLst/>
              </a:rPr>
            </a:br>
            <a:r>
              <a:rPr lang="en-US" sz="1800" b="0" i="0" u="none" strike="noStrike">
                <a:solidFill>
                  <a:srgbClr val="000000"/>
                </a:solidFill>
                <a:effectLst/>
                <a:latin typeface="Georgia" panose="02040502050405020303" pitchFamily="18" charset="0"/>
              </a:rPr>
              <a:t>Finally, we found that the most popular dietary restriction or preference were nut allergies at 6 responses and 40% of total responses. </a:t>
            </a:r>
          </a:p>
          <a:p>
            <a:br>
              <a:rPr lang="en-US"/>
            </a:b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20e2cf64f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20e2cf64f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rtl="0"/>
            <a:r>
              <a:rPr lang="en-US" sz="1800" b="0" i="0" u="none" strike="noStrike">
                <a:solidFill>
                  <a:srgbClr val="000000"/>
                </a:solidFill>
                <a:effectLst/>
                <a:latin typeface="Georgia" panose="02040502050405020303" pitchFamily="18" charset="0"/>
              </a:rPr>
              <a:t>Our third research statement we researched was, “Investigate consumer’s perspectives on competitors’ pricing and menu offerings.” </a:t>
            </a:r>
            <a:endParaRPr lang="en-US" b="0">
              <a:effectLst/>
            </a:endParaRPr>
          </a:p>
          <a:p>
            <a:pPr marL="228600" rtl="0"/>
            <a:br>
              <a:rPr lang="en-US" b="0">
                <a:effectLst/>
              </a:rPr>
            </a:br>
            <a:r>
              <a:rPr lang="en-US" sz="1800" b="0" i="0" u="none" strike="noStrike">
                <a:solidFill>
                  <a:srgbClr val="000000"/>
                </a:solidFill>
                <a:effectLst/>
                <a:latin typeface="Georgia" panose="02040502050405020303" pitchFamily="18" charset="0"/>
              </a:rPr>
              <a:t>Based on our survey responses we’ve concluded that Bassett Street Brunch Club is competitive and reasonable in their pricing when compared to other brunch spots in Madison and when related to the proportion of food Bassett Street Serves. We found 75% or 3/4ths of customers said prices are at least “somewhat important” when choosing brunch restaurants, as Gen Z is becoming increasingly price conscious. </a:t>
            </a:r>
            <a:endParaRPr lang="en-US" b="0">
              <a:effectLst/>
            </a:endParaRPr>
          </a:p>
          <a:p>
            <a:pPr marL="228600" rtl="0"/>
            <a:br>
              <a:rPr lang="en-US" b="0">
                <a:effectLst/>
              </a:rPr>
            </a:br>
            <a:r>
              <a:rPr lang="en-US" sz="1800" b="0" i="0" u="none" strike="noStrike">
                <a:solidFill>
                  <a:srgbClr val="000000"/>
                </a:solidFill>
                <a:effectLst/>
                <a:latin typeface="Georgia" panose="02040502050405020303" pitchFamily="18" charset="0"/>
              </a:rPr>
              <a:t>About 63% of respondents claim Bassett Street Brunch Club’s prices are comparable to other restaurants and 29% said they had higher prices.</a:t>
            </a:r>
            <a:endParaRPr lang="en-US" b="0">
              <a:effectLst/>
            </a:endParaRPr>
          </a:p>
          <a:p>
            <a:pPr marL="228600" rtl="0"/>
            <a:br>
              <a:rPr lang="en-US" b="0">
                <a:effectLst/>
              </a:rPr>
            </a:br>
            <a:r>
              <a:rPr lang="en-US" sz="1800" b="0" i="0" u="none" strike="noStrike">
                <a:solidFill>
                  <a:srgbClr val="000000"/>
                </a:solidFill>
                <a:effectLst/>
                <a:latin typeface="Georgia" panose="02040502050405020303" pitchFamily="18" charset="0"/>
              </a:rPr>
              <a:t>We also looked at menu offerings, as they are very important to consumers when selecting a restaurant. 62% of respondents said the menu could improve in some way and when asked what dish was missing from BSBC’s menu 20% responded with adding a new egg dish like an omelet, skillet, or taco. </a:t>
            </a:r>
            <a:endParaRPr lang="en-US" b="0">
              <a:effectLst/>
            </a:endParaRPr>
          </a:p>
          <a:p>
            <a:pPr marL="228600" rtl="0"/>
            <a:br>
              <a:rPr lang="en-US" b="0">
                <a:effectLst/>
              </a:rPr>
            </a:br>
            <a:r>
              <a:rPr lang="en-US" sz="1800" b="0" i="0" u="none" strike="noStrike">
                <a:solidFill>
                  <a:srgbClr val="000000"/>
                </a:solidFill>
                <a:effectLst/>
                <a:latin typeface="Georgia" panose="02040502050405020303" pitchFamily="18" charset="0"/>
              </a:rPr>
              <a:t>However, 38% of respondents said nothing was missing from the menu. From this data, Bassett Street Brunch Club seems to be reasonable and comparable in its pricing. </a:t>
            </a:r>
            <a:endParaRPr lang="en-US" b="0">
              <a:effectLs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20e2cf64f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320e2cf64f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rtl="0"/>
            <a:r>
              <a:rPr lang="en-US" sz="1800" b="0" i="0" u="none" strike="noStrike">
                <a:solidFill>
                  <a:srgbClr val="000000"/>
                </a:solidFill>
                <a:effectLst/>
                <a:latin typeface="Georgia" panose="02040502050405020303" pitchFamily="18" charset="0"/>
              </a:rPr>
              <a:t>Our fourth research statement was,  “Identify emerging food, drink, and restaurant trends that are popular amongst our target market to update the menu.”</a:t>
            </a:r>
            <a:endParaRPr lang="en-US" b="0">
              <a:effectLst/>
            </a:endParaRPr>
          </a:p>
          <a:p>
            <a:pPr marL="228600" rtl="0"/>
            <a:br>
              <a:rPr lang="en-US" b="0">
                <a:effectLst/>
              </a:rPr>
            </a:br>
            <a:r>
              <a:rPr lang="en-US" sz="1800" b="0" i="0" u="none" strike="noStrike">
                <a:solidFill>
                  <a:srgbClr val="000000"/>
                </a:solidFill>
                <a:effectLst/>
                <a:latin typeface="Georgia" panose="02040502050405020303" pitchFamily="18" charset="0"/>
              </a:rPr>
              <a:t>Staying up to date with food trends and preferences could attract new customers to Bassett Street Brunch Club. 49% of respondents were interested in protein-packed dishes compared to other trends which show an emerging trend of ingredient-conscious consumers who want satiating, nutritious food. 93% of respondents are likely to try a new menu item aligning with food trend meaning if consumers followed what they reported, Bassett Street Brunch Club could see increasing profits from switching up the menu from time to time. Based on our last cross tab 32 customers said that lowering wait times was more important than adjusting for dietary restrictions. </a:t>
            </a:r>
            <a:endParaRPr lang="en-US" b="0">
              <a:effectLs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20e2cf64f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20e2cf64f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rtl="0"/>
            <a:r>
              <a:rPr lang="en-US" sz="1800" b="0" i="0" u="none" strike="noStrike">
                <a:solidFill>
                  <a:srgbClr val="000000"/>
                </a:solidFill>
                <a:effectLst/>
                <a:latin typeface="Georgia" panose="02040502050405020303" pitchFamily="18" charset="0"/>
              </a:rPr>
              <a:t>Our last research statement, #5 was, “ Evaluate customer feedback on service speed and wait times to identify areas of improvement.” </a:t>
            </a:r>
            <a:endParaRPr lang="en-US" b="0">
              <a:effectLst/>
            </a:endParaRPr>
          </a:p>
          <a:p>
            <a:pPr marL="228600" rtl="0"/>
            <a:br>
              <a:rPr lang="en-US" b="0">
                <a:effectLst/>
              </a:rPr>
            </a:br>
            <a:r>
              <a:rPr lang="en-US" sz="1800" b="0" i="0" u="none" strike="noStrike">
                <a:solidFill>
                  <a:srgbClr val="000000"/>
                </a:solidFill>
                <a:effectLst/>
                <a:latin typeface="Georgia" panose="02040502050405020303" pitchFamily="18" charset="0"/>
              </a:rPr>
              <a:t>48% of respondents said that the overall service speed was fast and 42% said it was acceptable, meaning Bassett Street Brunch Club is an above-average restaurant for time from ordering to food on the table speed. In regard to waiting for a table 63% of people waited more than 30 minutes to dine at BSBC. </a:t>
            </a:r>
            <a:endParaRPr lang="en-US" b="0">
              <a:effectLst/>
            </a:endParaRPr>
          </a:p>
          <a:p>
            <a:pPr marL="228600" rtl="0"/>
            <a:br>
              <a:rPr lang="en-US" b="0">
                <a:effectLst/>
              </a:rPr>
            </a:br>
            <a:r>
              <a:rPr lang="en-US" sz="1800" b="0" i="0" u="none" strike="noStrike">
                <a:solidFill>
                  <a:srgbClr val="000000"/>
                </a:solidFill>
                <a:effectLst/>
                <a:latin typeface="Georgia" panose="02040502050405020303" pitchFamily="18" charset="0"/>
              </a:rPr>
              <a:t>A wait longer than 30 minutes deducted customers overall satisfaction, After conducting an independent sample t-test for means for satisfaction rating, we found that the mean satisfaction rating for customers who waited less than 30 minutes for a table was 4.77, and the mean satisfaction rating for customers who waited 30-90 minutes was 3.74. This means customers who wait a shorter period of time for a table are more satisfied with their experience at BSBC. </a:t>
            </a:r>
            <a:br>
              <a:rPr lang="en-US"/>
            </a:b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1ee30e65f7_0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31ee30e65f7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Next, we will dive into our recommendations for Bassett Street Brunch Club.</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1ee30e65f7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1ee30e65f7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"Now let's begin with our introduction and problem definition phase"</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1ee30e65f7_0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1ee30e65f7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a:p>
            <a:r>
              <a:rPr lang="en-US"/>
              <a:t>Based on the results of our questionnaire, we recommend that Bassett Street Brunch Club (BSBC) introduce two new menu subsections.</a:t>
            </a:r>
          </a:p>
          <a:p>
            <a:r>
              <a:rPr lang="en-US"/>
              <a:t>The first subsection, </a:t>
            </a:r>
            <a:r>
              <a:rPr lang="en-US" b="0"/>
              <a:t>"The Basics," can </a:t>
            </a:r>
            <a:r>
              <a:rPr lang="en-US"/>
              <a:t>feature simple and affordable egg-based dishes, such as plain omelets with customizable add-ins, classic breakfast skillets, and straightforward breakfast tacos. These options will cater to diners seeking uncomplicated menu items at a lower price point, making them ideal for budget-conscious customers. We also recommend that these types of plates be customizable to cater to differing diet preferences, such as gluten-free or allergies. </a:t>
            </a:r>
          </a:p>
          <a:p>
            <a:r>
              <a:rPr lang="en-US"/>
              <a:t>The second subsection, </a:t>
            </a:r>
            <a:r>
              <a:rPr lang="en-US" b="0"/>
              <a:t>"Protein Power," should </a:t>
            </a:r>
            <a:r>
              <a:rPr lang="en-US"/>
              <a:t>highlight high-protein dishes, including protein-packed omelets and frittatas made with egg whites, lean meats, and vegetables. Emphasizing the nutritional value of these dishes can attract health-conscious and fitness-focused diners, while also expanding the menu’s selection of nutrient-dense options. This is a trend that has been around for years and is here to stay, and therefore we think it is worthwhile. </a:t>
            </a:r>
          </a:p>
          <a:p>
            <a:pPr marL="0" lvl="0" indent="0" algn="l" rtl="0">
              <a:spcBef>
                <a:spcPts val="0"/>
              </a:spcBef>
              <a:spcAft>
                <a:spcPts val="0"/>
              </a:spcAft>
              <a:buNone/>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20f13b687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20f13b687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Additionally, our survey results suggest implementing </a:t>
            </a:r>
            <a:r>
              <a:rPr lang="en-US" b="0"/>
              <a:t>weekday specials </a:t>
            </a:r>
            <a:r>
              <a:rPr lang="en-US"/>
              <a:t>to attract Wisconsin students during off-peak times. While brunch is popular on weekends, none of the respondents indicated a likelihood of dining at a brunch spot on a weekday. To address this, we propose offering weekday student discounts for lunch, such as reduced pricing for those who present a student ID. To maximize awareness, BSBC should promote these specials on digital platforms, including social media, and run targeted ads for UW-Madison students.</a:t>
            </a:r>
          </a:p>
          <a:p>
            <a:r>
              <a:rPr lang="en-US"/>
              <a:t>Finally, over half of respondents identified </a:t>
            </a:r>
            <a:r>
              <a:rPr lang="en-US" b="0"/>
              <a:t>long wait times </a:t>
            </a:r>
            <a:r>
              <a:rPr lang="en-US"/>
              <a:t>as the primary area for improvement. To address this, we recommend introducing a reservation system. This would allow BSBC to better anticipate customer volume, optimize table usage for quicker turnover, and provide diners with the assurance of a reserved table. We anticipate that a reservation system will enhance the overall dining experience, improve customer satisfaction, and encourage repeat visits.</a:t>
            </a:r>
          </a:p>
          <a:p>
            <a:r>
              <a:rPr lang="en-US"/>
              <a:t>By adopting these recommendations, BSBC can attract a broader audience and significantly enhance customer satisfaction.</a:t>
            </a: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1ee30e65f7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31ee30e65f7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Although we produced valid and reliable results, there are still a few limitations to our research.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20e2cf64f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320e2cf64f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these limitations was time. Given that we only had one semester to conduct our research on Bassett Street Brunch Club, the results are not as in detailed and accurate as they could’ve been if we had more time to conduct our research.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320e2cf64fa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320e2cf64fa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we used a convenience sampling approach and urged friends to take our survey. This means that the respondents are likely a majority of women between the ages of 20-22. </a:t>
            </a:r>
            <a:r>
              <a:rPr lang="en">
                <a:solidFill>
                  <a:schemeClr val="dk1"/>
                </a:solidFill>
              </a:rPr>
              <a:t>Given that these respondents still passed the filtering questions, </a:t>
            </a:r>
            <a:r>
              <a:rPr lang="en"/>
              <a:t>their responses are still valid, but the pool of respondents may not be representative of all bassett street brunch club customers. </a:t>
            </a:r>
            <a:endParaRPr/>
          </a:p>
          <a:p>
            <a:pPr marL="0" lvl="0" indent="0" algn="l" rtl="0">
              <a:spcBef>
                <a:spcPts val="0"/>
              </a:spcBef>
              <a:spcAft>
                <a:spcPts val="0"/>
              </a:spcAft>
              <a:buNone/>
            </a:pPr>
            <a:endParaRPr/>
          </a:p>
          <a:p>
            <a:pPr marL="0" lvl="0" indent="0" algn="l" rtl="0">
              <a:spcBef>
                <a:spcPts val="0"/>
              </a:spcBef>
              <a:spcAft>
                <a:spcPts val="0"/>
              </a:spcAft>
              <a:buNone/>
            </a:pPr>
            <a:r>
              <a:rPr lang="en"/>
              <a:t>Without demographic questions, we cannot be certain who these results are representative of and who ended up answering the survey.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31ee30e65f7_0_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31ee30e65f7_0_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1ee30e65f7_0_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31ee30e65f7_0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1ee30e65f7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1ee30e65f7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Emma</a:t>
            </a:r>
            <a:endParaRPr/>
          </a:p>
          <a:p>
            <a:pPr marL="0" lvl="0" indent="0" algn="l" rtl="0">
              <a:spcBef>
                <a:spcPts val="0"/>
              </a:spcBef>
              <a:spcAft>
                <a:spcPts val="0"/>
              </a:spcAft>
              <a:buNone/>
            </a:pPr>
            <a:endParaRPr/>
          </a:p>
          <a:p>
            <a:pPr marL="0" lvl="0" indent="0" algn="l" rtl="0">
              <a:spcBef>
                <a:spcPts val="0"/>
              </a:spcBef>
              <a:spcAft>
                <a:spcPts val="0"/>
              </a:spcAft>
              <a:buNone/>
            </a:pPr>
            <a:r>
              <a:rPr lang="en"/>
              <a:t>“Bassett Street Brunch club is a well-known brunch restaurant in the heart of Madison, WI. Located close to campus on West Johnson Street inside of the Hampton Inn and Suites hotel. Bassett is known for their busy peak times, hearty brunch foods, and donuts. Bassett is one of the only spots that is a full-service restaurant, compared to other brunch locations that are counter service. Their target population is students, hotel guests, and student's parents.”</a:t>
            </a:r>
            <a:endParaRPr/>
          </a:p>
          <a:p>
            <a:pPr marL="0" lvl="0" indent="0" algn="l" rtl="0">
              <a:spcBef>
                <a:spcPts val="0"/>
              </a:spcBef>
              <a:spcAft>
                <a:spcPts val="0"/>
              </a:spcAft>
              <a:buNone/>
            </a:pPr>
            <a:endParaRPr/>
          </a:p>
          <a:p>
            <a:pPr marL="0" lvl="0" indent="0" algn="l" rtl="0">
              <a:spcBef>
                <a:spcPts val="0"/>
              </a:spcBef>
              <a:spcAft>
                <a:spcPts val="0"/>
              </a:spcAft>
              <a:buNone/>
            </a:pPr>
            <a:r>
              <a:rPr lang="en"/>
              <a:t>(About 22 seconds)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1ee30e65f7_0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31ee30e65f7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Emma</a:t>
            </a:r>
            <a:endParaRPr/>
          </a:p>
          <a:p>
            <a:pPr marL="0" lvl="0" indent="0" algn="l" rtl="0">
              <a:spcBef>
                <a:spcPts val="0"/>
              </a:spcBef>
              <a:spcAft>
                <a:spcPts val="0"/>
              </a:spcAft>
              <a:buNone/>
            </a:pPr>
            <a:r>
              <a:rPr lang="en"/>
              <a:t>“For our project, we wanted to investigate what can be done to make Bassett stand out from other brunch restaurants in Madison.”</a:t>
            </a:r>
            <a:endParaRPr/>
          </a:p>
          <a:p>
            <a:pPr marL="0" lvl="0" indent="0" algn="l" rtl="0">
              <a:spcBef>
                <a:spcPts val="0"/>
              </a:spcBef>
              <a:spcAft>
                <a:spcPts val="0"/>
              </a:spcAft>
              <a:buNone/>
            </a:pPr>
            <a:endParaRPr/>
          </a:p>
          <a:p>
            <a:pPr marL="0" lvl="0" indent="0" algn="l" rtl="0">
              <a:spcBef>
                <a:spcPts val="0"/>
              </a:spcBef>
              <a:spcAft>
                <a:spcPts val="0"/>
              </a:spcAft>
              <a:buNone/>
            </a:pPr>
            <a:r>
              <a:rPr lang="en"/>
              <a:t>(About 5 seconds)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1ee30e65f7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31ee30e65f7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Emma</a:t>
            </a:r>
            <a:endParaRPr/>
          </a:p>
          <a:p>
            <a:pPr marL="0" lvl="0" indent="0" algn="l" rtl="0">
              <a:spcBef>
                <a:spcPts val="0"/>
              </a:spcBef>
              <a:spcAft>
                <a:spcPts val="0"/>
              </a:spcAft>
              <a:buNone/>
            </a:pPr>
            <a:r>
              <a:rPr lang="en"/>
              <a:t>“Our research statements investigate overall customer satisfaction, target market dietary preferences, consumers perspectives on competitors pricing and menu, emerging food, drink, and restaurant trends, and customer feedback on service speed and wait times.”</a:t>
            </a:r>
            <a:endParaRPr/>
          </a:p>
          <a:p>
            <a:pPr marL="0" lvl="0" indent="0" algn="l" rtl="0">
              <a:spcBef>
                <a:spcPts val="0"/>
              </a:spcBef>
              <a:spcAft>
                <a:spcPts val="0"/>
              </a:spcAft>
              <a:buNone/>
            </a:pPr>
            <a:endParaRPr/>
          </a:p>
          <a:p>
            <a:pPr marL="0" lvl="0" indent="0" algn="l" rtl="0">
              <a:spcBef>
                <a:spcPts val="0"/>
              </a:spcBef>
              <a:spcAft>
                <a:spcPts val="0"/>
              </a:spcAft>
              <a:buNone/>
            </a:pPr>
            <a:r>
              <a:rPr lang="en"/>
              <a:t>(About 12 seconds)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1ee30e65f7_0_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1ee30e65f7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"Next, we will discuss our methodology and findings"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1ee30e65f7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1ee30e65f7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Emma</a:t>
            </a:r>
            <a:endParaRPr/>
          </a:p>
          <a:p>
            <a:pPr marL="0" lvl="0" indent="0" algn="l" rtl="0">
              <a:spcBef>
                <a:spcPts val="0"/>
              </a:spcBef>
              <a:spcAft>
                <a:spcPts val="0"/>
              </a:spcAft>
              <a:buNone/>
            </a:pPr>
            <a:r>
              <a:rPr lang="en"/>
              <a:t>“During our decision problem phase, we conducted a literature search to inform decision-making. We looked at 5 sources. Our findings concluded that our target market values eating out for the social interaction and view restaurants as a third space for spending time with friends. Additionally, these consumers are looking for healthier dishes with better ingredients, and emphasize the importance of convenience. For restaurants to succeed, they must craft a unique and memorable atmosphere, offer a variety of health menu items, and create a seamless dining experience.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(About 25 seconds)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1ee30e65f7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1ee30e65f7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 b="1"/>
              <a:t>Qualitative Research</a:t>
            </a:r>
            <a:endParaRPr lang="en-US"/>
          </a:p>
          <a:p>
            <a:pPr>
              <a:buNone/>
            </a:pPr>
            <a:r>
              <a:rPr lang="en" b="1"/>
              <a:t>Methodology</a:t>
            </a:r>
            <a:endParaRPr lang="en"/>
          </a:p>
          <a:p>
            <a:pPr>
              <a:buNone/>
            </a:pPr>
            <a:r>
              <a:rPr lang="en"/>
              <a:t>We decided to conduct both depth interviews and a focus group for our qualitative research. We recognized the importance of gathering insights from both customers and employees to capture perspectives from both sides, and we determined it would be most effective to assign the focus group to BSBC employees and the in-depth interviews to customers. We believed employees would feel more comfortable sharing their opinions about the workplace in a group setting, where they could discuss common experiences more freely. </a:t>
            </a:r>
          </a:p>
          <a:p>
            <a:pPr>
              <a:buNone/>
            </a:pPr>
            <a:r>
              <a:rPr lang="en" b="1"/>
              <a:t>Focus Group Findings</a:t>
            </a:r>
            <a:endParaRPr lang="en"/>
          </a:p>
          <a:p>
            <a:pPr>
              <a:buNone/>
            </a:pPr>
            <a:r>
              <a:rPr lang="en"/>
              <a:t>During the focus group, we discovered that they feel BSBC stands out as one of the few full-service sit-down brunch restaurants. Also from the focus group, employees mentioned that the Bassett Street Brunch Club’s menu accommodates a variety of dietary preferences and restrictions. Overall, the focus group findings revealed that dairy-free milk and gluten-free modifications are the most commonly requested by the target market.</a:t>
            </a:r>
          </a:p>
          <a:p>
            <a:pPr>
              <a:buNone/>
            </a:pPr>
            <a:r>
              <a:rPr lang="en"/>
              <a:t>Our focus group findings also revealed that, regardless of the time of day, customers tend to favor breakfast items, even when dining during lunch or dinner hours. Traditional breakfast combinations—such as eggs, toast, and breakfast meats—continue to dominate in popularity. However, there is also a noticeable rise in more modern trends, such as breakfast burritos and gourmet breakfast sandwiches, reflecting evolving customer preferences for more creative and hearty breakfast options.</a:t>
            </a:r>
          </a:p>
          <a:p>
            <a:pPr>
              <a:buNone/>
            </a:pPr>
            <a:r>
              <a:rPr lang="en"/>
              <a:t>Service speed at BSBC is heavily influenced by how busy the restaurant is. When the restaurant has been full for an extended period, the kitchen can become backed up, causing wait times for food that can be longer than usual. Servers try to manage customer expectations by informing tables at the beginning of the experience that the kitchen is backed up and, in turn, the food may take longer. College students, familiar with Bassett, generally expect long waits, while hotel guests and parents are more often surprised. They expressed a wish that customers would plan and put their names down earlier to avoid being caught off guard by the wait times.</a:t>
            </a:r>
          </a:p>
          <a:p>
            <a:pPr>
              <a:buNone/>
            </a:pPr>
            <a:br>
              <a:rPr lang="en-US"/>
            </a:b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1cc35bad3b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1cc35bad3b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 b="1" dirty="0"/>
              <a:t>Interview findings</a:t>
            </a:r>
            <a:endParaRPr lang="en-US" dirty="0"/>
          </a:p>
          <a:p>
            <a:pPr>
              <a:buNone/>
            </a:pPr>
            <a:r>
              <a:rPr lang="en" dirty="0"/>
              <a:t>We interviewed 6 customers at Basset. Most agree that the menu has good options for lots of different diners, the consensus tends to be that traditional brunch options could be added. Pricing is generally seen as fair and on par with other brunch places, and the atmosphere received varying opinions. Despite the long wait times, the service is consistent and reliable. Overall, our interviewees felt that Bassett was just “okay” and while they have had good experiences, there is room for improvement. </a:t>
            </a:r>
          </a:p>
          <a:p>
            <a:pPr>
              <a:buNone/>
            </a:pPr>
            <a:r>
              <a:rPr lang="en" dirty="0"/>
              <a:t>From our interviews, we learned that customers are not entirely dissatisfied with Bassett’s current menu selection, however they would prefer healthier options to be added. They felt that while Bassett Street does provide hearty, filling brunch options, not everyone dining prefers this type of food. Overall, Bassett is underperforming in dietary options and meal options that its customers want. </a:t>
            </a:r>
          </a:p>
          <a:p>
            <a:pPr>
              <a:buNone/>
            </a:pPr>
            <a:r>
              <a:rPr lang="en" dirty="0"/>
              <a:t>The feedback from the interviews reveals that while Bassett's pricing is generally considered fair and on par with local competitors. Compared to Madison's competitors like Short Stack Eatery and Vintage, Basset's portion sizes and food quality are viewed as better. </a:t>
            </a:r>
          </a:p>
          <a:p>
            <a:pPr>
              <a:buNone/>
            </a:pPr>
            <a:r>
              <a:rPr lang="en" dirty="0"/>
              <a:t>A common theme among all the interviews was the highlighting of several suggestions for menu updates at Bassett. Customers expressed a desire for more variety and excitement through rotating menu options, seasonal specials, and additional basic favorites. Some interviewees suggested incorporating more international or cultural dishes to move beyond traditional American breakfasts. </a:t>
            </a:r>
          </a:p>
          <a:p>
            <a:pPr>
              <a:buNone/>
            </a:pPr>
            <a:r>
              <a:rPr lang="en" dirty="0"/>
              <a:t>Based on the results from all of the interviews, Basset’s service is praised for being quick, friendly, and attentive once customers are seated for their meal. However, consistently long wait times, usually well over an hour, are a major deterrent for customers. In addition, with other brunch restaurant options in Madison, Bassett is usually not at the top of customers' wish list of places. </a:t>
            </a:r>
          </a:p>
          <a:p>
            <a:pPr>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cSld name="SECTION_HEADER_1_1">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2150850"/>
            <a:ext cx="8520600" cy="841800"/>
          </a:xfrm>
          <a:prstGeom prst="rect">
            <a:avLst/>
          </a:prstGeom>
        </p:spPr>
        <p:txBody>
          <a:bodyPr spcFirstLastPara="1" wrap="square" lIns="0" tIns="0" rIns="0" bIns="0"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56" name="Google Shape;5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89"/>
        <p:cNvGrpSpPr/>
        <p:nvPr/>
      </p:nvGrpSpPr>
      <p:grpSpPr>
        <a:xfrm>
          <a:off x="0" y="0"/>
          <a:ext cx="0" cy="0"/>
          <a:chOff x="0" y="0"/>
          <a:chExt cx="0" cy="0"/>
        </a:xfrm>
      </p:grpSpPr>
      <p:sp>
        <p:nvSpPr>
          <p:cNvPr id="90" name="Google Shape;9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677325" y="1832775"/>
            <a:ext cx="3217200" cy="1484100"/>
          </a:xfrm>
          <a:prstGeom prst="rect">
            <a:avLst/>
          </a:prstGeom>
        </p:spPr>
        <p:txBody>
          <a:bodyPr spcFirstLastPara="1" wrap="square" lIns="0" tIns="0" rIns="0" bIns="0" anchor="ctr" anchorCtr="0">
            <a:normAutofit/>
          </a:bodyPr>
          <a:lstStyle>
            <a:lvl1pPr lvl="0">
              <a:spcBef>
                <a:spcPts val="0"/>
              </a:spcBef>
              <a:spcAft>
                <a:spcPts val="0"/>
              </a:spcAft>
              <a:buSzPts val="4200"/>
              <a:buNone/>
              <a:defRPr sz="42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93" name="Google Shape;9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94" name="Google Shape;94;p24"/>
          <p:cNvSpPr txBox="1">
            <a:spLocks noGrp="1"/>
          </p:cNvSpPr>
          <p:nvPr>
            <p:ph type="subTitle" idx="1"/>
          </p:nvPr>
        </p:nvSpPr>
        <p:spPr>
          <a:xfrm>
            <a:off x="4406650" y="39375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5" name="Google Shape;95;p24"/>
          <p:cNvSpPr txBox="1">
            <a:spLocks noGrp="1"/>
          </p:cNvSpPr>
          <p:nvPr>
            <p:ph type="subTitle" idx="2"/>
          </p:nvPr>
        </p:nvSpPr>
        <p:spPr>
          <a:xfrm>
            <a:off x="4406650" y="115170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6" name="Google Shape;96;p24"/>
          <p:cNvSpPr txBox="1">
            <a:spLocks noGrp="1"/>
          </p:cNvSpPr>
          <p:nvPr>
            <p:ph type="subTitle" idx="3"/>
          </p:nvPr>
        </p:nvSpPr>
        <p:spPr>
          <a:xfrm>
            <a:off x="4406650" y="342557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7" name="Google Shape;97;p24"/>
          <p:cNvSpPr txBox="1">
            <a:spLocks noGrp="1"/>
          </p:cNvSpPr>
          <p:nvPr>
            <p:ph type="subTitle" idx="4"/>
          </p:nvPr>
        </p:nvSpPr>
        <p:spPr>
          <a:xfrm>
            <a:off x="4406650" y="190966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8" name="Google Shape;98;p24"/>
          <p:cNvSpPr txBox="1">
            <a:spLocks noGrp="1"/>
          </p:cNvSpPr>
          <p:nvPr>
            <p:ph type="subTitle" idx="5"/>
          </p:nvPr>
        </p:nvSpPr>
        <p:spPr>
          <a:xfrm>
            <a:off x="4406650" y="418352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9" name="Google Shape;99;p24"/>
          <p:cNvSpPr txBox="1">
            <a:spLocks noGrp="1"/>
          </p:cNvSpPr>
          <p:nvPr>
            <p:ph type="subTitle" idx="6"/>
          </p:nvPr>
        </p:nvSpPr>
        <p:spPr>
          <a:xfrm>
            <a:off x="4406650" y="266761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100"/>
        <p:cNvGrpSpPr/>
        <p:nvPr/>
      </p:nvGrpSpPr>
      <p:grpSpPr>
        <a:xfrm>
          <a:off x="0" y="0"/>
          <a:ext cx="0" cy="0"/>
          <a:chOff x="0" y="0"/>
          <a:chExt cx="0" cy="0"/>
        </a:xfrm>
      </p:grpSpPr>
      <p:sp>
        <p:nvSpPr>
          <p:cNvPr id="101" name="Google Shape;101;p25"/>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2" name="Google Shape;102;p25"/>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03" name="Google Shape;103;p25"/>
          <p:cNvSpPr>
            <a:spLocks noGrp="1"/>
          </p:cNvSpPr>
          <p:nvPr>
            <p:ph type="pic" idx="2"/>
          </p:nvPr>
        </p:nvSpPr>
        <p:spPr>
          <a:xfrm>
            <a:off x="4992024" y="1152775"/>
            <a:ext cx="3840300" cy="3416400"/>
          </a:xfrm>
          <a:prstGeom prst="rect">
            <a:avLst/>
          </a:prstGeom>
          <a:noFill/>
          <a:ln>
            <a:noFill/>
          </a:ln>
        </p:spPr>
      </p:sp>
      <p:sp>
        <p:nvSpPr>
          <p:cNvPr id="104" name="Google Shape;104;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big ideas">
  <p:cSld name="CUSTOM_1">
    <p:spTree>
      <p:nvGrpSpPr>
        <p:cNvPr id="1" name="Shape 105"/>
        <p:cNvGrpSpPr/>
        <p:nvPr/>
      </p:nvGrpSpPr>
      <p:grpSpPr>
        <a:xfrm>
          <a:off x="0" y="0"/>
          <a:ext cx="0" cy="0"/>
          <a:chOff x="0" y="0"/>
          <a:chExt cx="0" cy="0"/>
        </a:xfrm>
      </p:grpSpPr>
      <p:sp>
        <p:nvSpPr>
          <p:cNvPr id="106" name="Google Shape;10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07" name="Google Shape;107;p26"/>
          <p:cNvSpPr txBox="1">
            <a:spLocks noGrp="1"/>
          </p:cNvSpPr>
          <p:nvPr>
            <p:ph type="title"/>
          </p:nvPr>
        </p:nvSpPr>
        <p:spPr>
          <a:xfrm>
            <a:off x="483175" y="450025"/>
            <a:ext cx="8184600" cy="758100"/>
          </a:xfrm>
          <a:prstGeom prst="rect">
            <a:avLst/>
          </a:prstGeom>
        </p:spPr>
        <p:txBody>
          <a:bodyPr spcFirstLastPara="1" wrap="square" lIns="0" tIns="0" rIns="0" bIns="0"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8" name="Google Shape;108;p26"/>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09" name="Google Shape;109;p26"/>
          <p:cNvSpPr txBox="1">
            <a:spLocks noGrp="1"/>
          </p:cNvSpPr>
          <p:nvPr>
            <p:ph type="body" idx="2"/>
          </p:nvPr>
        </p:nvSpPr>
        <p:spPr>
          <a:xfrm>
            <a:off x="5048000" y="2237788"/>
            <a:ext cx="3619800" cy="23736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0" name="Google Shape;110;p26"/>
          <p:cNvSpPr txBox="1">
            <a:spLocks noGrp="1"/>
          </p:cNvSpPr>
          <p:nvPr>
            <p:ph type="subTitle" idx="3"/>
          </p:nvPr>
        </p:nvSpPr>
        <p:spPr>
          <a:xfrm>
            <a:off x="483150" y="1336161"/>
            <a:ext cx="36198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11" name="Google Shape;111;p26"/>
          <p:cNvSpPr txBox="1">
            <a:spLocks noGrp="1"/>
          </p:cNvSpPr>
          <p:nvPr>
            <p:ph type="subTitle" idx="4"/>
          </p:nvPr>
        </p:nvSpPr>
        <p:spPr>
          <a:xfrm>
            <a:off x="5048000" y="1336161"/>
            <a:ext cx="36198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112"/>
        <p:cNvGrpSpPr/>
        <p:nvPr/>
      </p:nvGrpSpPr>
      <p:grpSpPr>
        <a:xfrm>
          <a:off x="0" y="0"/>
          <a:ext cx="0" cy="0"/>
          <a:chOff x="0" y="0"/>
          <a:chExt cx="0" cy="0"/>
        </a:xfrm>
      </p:grpSpPr>
      <p:sp>
        <p:nvSpPr>
          <p:cNvPr id="113" name="Google Shape;11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14" name="Google Shape;114;p27"/>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15" name="Google Shape;115;p27"/>
          <p:cNvSpPr txBox="1">
            <a:spLocks noGrp="1"/>
          </p:cNvSpPr>
          <p:nvPr>
            <p:ph type="body" idx="2"/>
          </p:nvPr>
        </p:nvSpPr>
        <p:spPr>
          <a:xfrm>
            <a:off x="3347725" y="2417500"/>
            <a:ext cx="2455500" cy="23736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6" name="Google Shape;116;p27"/>
          <p:cNvSpPr txBox="1">
            <a:spLocks noGrp="1"/>
          </p:cNvSpPr>
          <p:nvPr>
            <p:ph type="body" idx="3"/>
          </p:nvPr>
        </p:nvSpPr>
        <p:spPr>
          <a:xfrm>
            <a:off x="6212275" y="2417500"/>
            <a:ext cx="2455500" cy="23736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7" name="Google Shape;117;p27"/>
          <p:cNvSpPr txBox="1">
            <a:spLocks noGrp="1"/>
          </p:cNvSpPr>
          <p:nvPr>
            <p:ph type="title"/>
          </p:nvPr>
        </p:nvSpPr>
        <p:spPr>
          <a:xfrm>
            <a:off x="483175" y="450025"/>
            <a:ext cx="8184600" cy="758100"/>
          </a:xfrm>
          <a:prstGeom prst="rect">
            <a:avLst/>
          </a:prstGeom>
        </p:spPr>
        <p:txBody>
          <a:bodyPr spcFirstLastPara="1" wrap="square" lIns="0" tIns="0" rIns="0" bIns="0"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18" name="Google Shape;118;p27"/>
          <p:cNvSpPr txBox="1">
            <a:spLocks noGrp="1"/>
          </p:cNvSpPr>
          <p:nvPr>
            <p:ph type="subTitle" idx="4"/>
          </p:nvPr>
        </p:nvSpPr>
        <p:spPr>
          <a:xfrm>
            <a:off x="483175" y="1336150"/>
            <a:ext cx="2455500" cy="778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19" name="Google Shape;119;p27"/>
          <p:cNvSpPr txBox="1">
            <a:spLocks noGrp="1"/>
          </p:cNvSpPr>
          <p:nvPr>
            <p:ph type="subTitle" idx="5"/>
          </p:nvPr>
        </p:nvSpPr>
        <p:spPr>
          <a:xfrm>
            <a:off x="3347725" y="1336150"/>
            <a:ext cx="2455500" cy="778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20" name="Google Shape;120;p27"/>
          <p:cNvSpPr txBox="1">
            <a:spLocks noGrp="1"/>
          </p:cNvSpPr>
          <p:nvPr>
            <p:ph type="subTitle" idx="6"/>
          </p:nvPr>
        </p:nvSpPr>
        <p:spPr>
          <a:xfrm>
            <a:off x="6212275" y="1336150"/>
            <a:ext cx="2455500" cy="778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121"/>
        <p:cNvGrpSpPr/>
        <p:nvPr/>
      </p:nvGrpSpPr>
      <p:grpSpPr>
        <a:xfrm>
          <a:off x="0" y="0"/>
          <a:ext cx="0" cy="0"/>
          <a:chOff x="0" y="0"/>
          <a:chExt cx="0" cy="0"/>
        </a:xfrm>
      </p:grpSpPr>
      <p:sp>
        <p:nvSpPr>
          <p:cNvPr id="122" name="Google Shape;12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23" name="Google Shape;123;p28"/>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24" name="Google Shape;124;p28"/>
          <p:cNvSpPr txBox="1">
            <a:spLocks noGrp="1"/>
          </p:cNvSpPr>
          <p:nvPr>
            <p:ph type="body" idx="2"/>
          </p:nvPr>
        </p:nvSpPr>
        <p:spPr>
          <a:xfrm>
            <a:off x="4938725" y="1759093"/>
            <a:ext cx="3838500" cy="11385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5" name="Google Shape;125;p28"/>
          <p:cNvSpPr txBox="1">
            <a:spLocks noGrp="1"/>
          </p:cNvSpPr>
          <p:nvPr>
            <p:ph type="body" idx="3"/>
          </p:nvPr>
        </p:nvSpPr>
        <p:spPr>
          <a:xfrm>
            <a:off x="366750" y="3648575"/>
            <a:ext cx="3838500" cy="11385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6" name="Google Shape;126;p28"/>
          <p:cNvSpPr txBox="1">
            <a:spLocks noGrp="1"/>
          </p:cNvSpPr>
          <p:nvPr>
            <p:ph type="body" idx="4"/>
          </p:nvPr>
        </p:nvSpPr>
        <p:spPr>
          <a:xfrm>
            <a:off x="4938750" y="3648575"/>
            <a:ext cx="3838500" cy="11385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7" name="Google Shape;127;p28"/>
          <p:cNvSpPr txBox="1">
            <a:spLocks noGrp="1"/>
          </p:cNvSpPr>
          <p:nvPr>
            <p:ph type="title"/>
          </p:nvPr>
        </p:nvSpPr>
        <p:spPr>
          <a:xfrm>
            <a:off x="366750" y="450025"/>
            <a:ext cx="8184600" cy="758100"/>
          </a:xfrm>
          <a:prstGeom prst="rect">
            <a:avLst/>
          </a:prstGeom>
        </p:spPr>
        <p:txBody>
          <a:bodyPr spcFirstLastPara="1" wrap="square" lIns="0" tIns="0" rIns="0" bIns="0"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28" name="Google Shape;128;p28"/>
          <p:cNvSpPr txBox="1">
            <a:spLocks noGrp="1"/>
          </p:cNvSpPr>
          <p:nvPr>
            <p:ph type="subTitle" idx="5"/>
          </p:nvPr>
        </p:nvSpPr>
        <p:spPr>
          <a:xfrm>
            <a:off x="366763" y="1277907"/>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29" name="Google Shape;129;p28"/>
          <p:cNvSpPr txBox="1">
            <a:spLocks noGrp="1"/>
          </p:cNvSpPr>
          <p:nvPr>
            <p:ph type="subTitle" idx="6"/>
          </p:nvPr>
        </p:nvSpPr>
        <p:spPr>
          <a:xfrm>
            <a:off x="4938738" y="1277907"/>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30" name="Google Shape;130;p28"/>
          <p:cNvSpPr txBox="1">
            <a:spLocks noGrp="1"/>
          </p:cNvSpPr>
          <p:nvPr>
            <p:ph type="subTitle" idx="7"/>
          </p:nvPr>
        </p:nvSpPr>
        <p:spPr>
          <a:xfrm>
            <a:off x="4938761" y="3167363"/>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31" name="Google Shape;131;p28"/>
          <p:cNvSpPr txBox="1">
            <a:spLocks noGrp="1"/>
          </p:cNvSpPr>
          <p:nvPr>
            <p:ph type="subTitle" idx="8"/>
          </p:nvPr>
        </p:nvSpPr>
        <p:spPr>
          <a:xfrm>
            <a:off x="366750" y="3167363"/>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132"/>
        <p:cNvGrpSpPr/>
        <p:nvPr/>
      </p:nvGrpSpPr>
      <p:grpSpPr>
        <a:xfrm>
          <a:off x="0" y="0"/>
          <a:ext cx="0" cy="0"/>
          <a:chOff x="0" y="0"/>
          <a:chExt cx="0" cy="0"/>
        </a:xfrm>
      </p:grpSpPr>
      <p:sp>
        <p:nvSpPr>
          <p:cNvPr id="133" name="Google Shape;133;p29"/>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34" name="Google Shape;13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35" name="Google Shape;135;p29"/>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136"/>
        <p:cNvGrpSpPr/>
        <p:nvPr/>
      </p:nvGrpSpPr>
      <p:grpSpPr>
        <a:xfrm>
          <a:off x="0" y="0"/>
          <a:ext cx="0" cy="0"/>
          <a:chOff x="0" y="0"/>
          <a:chExt cx="0" cy="0"/>
        </a:xfrm>
      </p:grpSpPr>
      <p:sp>
        <p:nvSpPr>
          <p:cNvPr id="137" name="Google Shape;137;p30"/>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8" name="Google Shape;138;p30"/>
          <p:cNvSpPr>
            <a:spLocks noGrp="1"/>
          </p:cNvSpPr>
          <p:nvPr>
            <p:ph type="pic" idx="2"/>
          </p:nvPr>
        </p:nvSpPr>
        <p:spPr>
          <a:xfrm>
            <a:off x="4804825" y="1133300"/>
            <a:ext cx="4027500" cy="2392800"/>
          </a:xfrm>
          <a:prstGeom prst="rect">
            <a:avLst/>
          </a:prstGeom>
          <a:noFill/>
          <a:ln>
            <a:noFill/>
          </a:ln>
        </p:spPr>
      </p:sp>
      <p:sp>
        <p:nvSpPr>
          <p:cNvPr id="139" name="Google Shape;139;p30"/>
          <p:cNvSpPr>
            <a:spLocks noGrp="1"/>
          </p:cNvSpPr>
          <p:nvPr>
            <p:ph type="pic" idx="3"/>
          </p:nvPr>
        </p:nvSpPr>
        <p:spPr>
          <a:xfrm>
            <a:off x="311725" y="1133300"/>
            <a:ext cx="4027500" cy="2392800"/>
          </a:xfrm>
          <a:prstGeom prst="rect">
            <a:avLst/>
          </a:prstGeom>
          <a:noFill/>
          <a:ln>
            <a:noFill/>
          </a:ln>
        </p:spPr>
      </p:sp>
      <p:sp>
        <p:nvSpPr>
          <p:cNvPr id="140" name="Google Shape;140;p30"/>
          <p:cNvSpPr txBox="1">
            <a:spLocks noGrp="1"/>
          </p:cNvSpPr>
          <p:nvPr>
            <p:ph type="body" idx="4"/>
          </p:nvPr>
        </p:nvSpPr>
        <p:spPr>
          <a:xfrm>
            <a:off x="4804825" y="4080225"/>
            <a:ext cx="4027500" cy="9261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1" name="Google Shape;14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42" name="Google Shape;142;p30"/>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43" name="Google Shape;143;p30"/>
          <p:cNvSpPr txBox="1">
            <a:spLocks noGrp="1"/>
          </p:cNvSpPr>
          <p:nvPr>
            <p:ph type="subTitle" idx="5"/>
          </p:nvPr>
        </p:nvSpPr>
        <p:spPr>
          <a:xfrm>
            <a:off x="311725" y="3582900"/>
            <a:ext cx="4027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44" name="Google Shape;144;p30"/>
          <p:cNvSpPr txBox="1">
            <a:spLocks noGrp="1"/>
          </p:cNvSpPr>
          <p:nvPr>
            <p:ph type="subTitle" idx="6"/>
          </p:nvPr>
        </p:nvSpPr>
        <p:spPr>
          <a:xfrm>
            <a:off x="4804825" y="3582900"/>
            <a:ext cx="4027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145"/>
        <p:cNvGrpSpPr/>
        <p:nvPr/>
      </p:nvGrpSpPr>
      <p:grpSpPr>
        <a:xfrm>
          <a:off x="0" y="0"/>
          <a:ext cx="0" cy="0"/>
          <a:chOff x="0" y="0"/>
          <a:chExt cx="0" cy="0"/>
        </a:xfrm>
      </p:grpSpPr>
      <p:sp>
        <p:nvSpPr>
          <p:cNvPr id="146" name="Google Shape;146;p31"/>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7" name="Google Shape;147;p31"/>
          <p:cNvSpPr>
            <a:spLocks noGrp="1"/>
          </p:cNvSpPr>
          <p:nvPr>
            <p:ph type="pic" idx="2"/>
          </p:nvPr>
        </p:nvSpPr>
        <p:spPr>
          <a:xfrm>
            <a:off x="6205225" y="1128325"/>
            <a:ext cx="2627100" cy="2273100"/>
          </a:xfrm>
          <a:prstGeom prst="rect">
            <a:avLst/>
          </a:prstGeom>
          <a:noFill/>
          <a:ln>
            <a:noFill/>
          </a:ln>
        </p:spPr>
      </p:sp>
      <p:sp>
        <p:nvSpPr>
          <p:cNvPr id="148" name="Google Shape;148;p31"/>
          <p:cNvSpPr>
            <a:spLocks noGrp="1"/>
          </p:cNvSpPr>
          <p:nvPr>
            <p:ph type="pic" idx="3"/>
          </p:nvPr>
        </p:nvSpPr>
        <p:spPr>
          <a:xfrm>
            <a:off x="311725" y="1128325"/>
            <a:ext cx="2627100" cy="2273100"/>
          </a:xfrm>
          <a:prstGeom prst="rect">
            <a:avLst/>
          </a:prstGeom>
          <a:noFill/>
          <a:ln>
            <a:noFill/>
          </a:ln>
        </p:spPr>
      </p:sp>
      <p:sp>
        <p:nvSpPr>
          <p:cNvPr id="149" name="Google Shape;149;p31"/>
          <p:cNvSpPr txBox="1">
            <a:spLocks noGrp="1"/>
          </p:cNvSpPr>
          <p:nvPr>
            <p:ph type="body" idx="4"/>
          </p:nvPr>
        </p:nvSpPr>
        <p:spPr>
          <a:xfrm>
            <a:off x="6205225" y="3911700"/>
            <a:ext cx="2627100" cy="10185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0" name="Google Shape;150;p31"/>
          <p:cNvSpPr>
            <a:spLocks noGrp="1"/>
          </p:cNvSpPr>
          <p:nvPr>
            <p:ph type="pic" idx="5"/>
          </p:nvPr>
        </p:nvSpPr>
        <p:spPr>
          <a:xfrm>
            <a:off x="3255250" y="1128325"/>
            <a:ext cx="2627100" cy="2273100"/>
          </a:xfrm>
          <a:prstGeom prst="rect">
            <a:avLst/>
          </a:prstGeom>
          <a:noFill/>
          <a:ln>
            <a:noFill/>
          </a:ln>
        </p:spPr>
      </p:sp>
      <p:sp>
        <p:nvSpPr>
          <p:cNvPr id="151" name="Google Shape;151;p31"/>
          <p:cNvSpPr txBox="1">
            <a:spLocks noGrp="1"/>
          </p:cNvSpPr>
          <p:nvPr>
            <p:ph type="body" idx="6"/>
          </p:nvPr>
        </p:nvSpPr>
        <p:spPr>
          <a:xfrm>
            <a:off x="3255250" y="3911700"/>
            <a:ext cx="2627100" cy="10185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2" name="Google Shape;15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53" name="Google Shape;153;p31"/>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54" name="Google Shape;154;p31"/>
          <p:cNvSpPr txBox="1">
            <a:spLocks noGrp="1"/>
          </p:cNvSpPr>
          <p:nvPr>
            <p:ph type="subTitle" idx="7"/>
          </p:nvPr>
        </p:nvSpPr>
        <p:spPr>
          <a:xfrm>
            <a:off x="311725" y="3430500"/>
            <a:ext cx="26271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5" name="Google Shape;155;p31"/>
          <p:cNvSpPr txBox="1">
            <a:spLocks noGrp="1"/>
          </p:cNvSpPr>
          <p:nvPr>
            <p:ph type="subTitle" idx="8"/>
          </p:nvPr>
        </p:nvSpPr>
        <p:spPr>
          <a:xfrm>
            <a:off x="6205225" y="3430500"/>
            <a:ext cx="26271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6" name="Google Shape;156;p31"/>
          <p:cNvSpPr txBox="1">
            <a:spLocks noGrp="1"/>
          </p:cNvSpPr>
          <p:nvPr>
            <p:ph type="subTitle" idx="9"/>
          </p:nvPr>
        </p:nvSpPr>
        <p:spPr>
          <a:xfrm>
            <a:off x="3255250" y="3430500"/>
            <a:ext cx="26271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157"/>
        <p:cNvGrpSpPr/>
        <p:nvPr/>
      </p:nvGrpSpPr>
      <p:grpSpPr>
        <a:xfrm>
          <a:off x="0" y="0"/>
          <a:ext cx="0" cy="0"/>
          <a:chOff x="0" y="0"/>
          <a:chExt cx="0" cy="0"/>
        </a:xfrm>
      </p:grpSpPr>
      <p:sp>
        <p:nvSpPr>
          <p:cNvPr id="158" name="Google Shape;158;p32"/>
          <p:cNvSpPr>
            <a:spLocks noGrp="1"/>
          </p:cNvSpPr>
          <p:nvPr>
            <p:ph type="pic" idx="2"/>
          </p:nvPr>
        </p:nvSpPr>
        <p:spPr>
          <a:xfrm>
            <a:off x="311700" y="445025"/>
            <a:ext cx="8520600" cy="4218300"/>
          </a:xfrm>
          <a:prstGeom prst="rect">
            <a:avLst/>
          </a:prstGeom>
          <a:noFill/>
          <a:ln>
            <a:noFill/>
          </a:ln>
        </p:spPr>
      </p:sp>
      <p:sp>
        <p:nvSpPr>
          <p:cNvPr id="159" name="Google Shape;15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59" name="Google Shape;59;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160"/>
        <p:cNvGrpSpPr/>
        <p:nvPr/>
      </p:nvGrpSpPr>
      <p:grpSpPr>
        <a:xfrm>
          <a:off x="0" y="0"/>
          <a:ext cx="0" cy="0"/>
          <a:chOff x="0" y="0"/>
          <a:chExt cx="0" cy="0"/>
        </a:xfrm>
      </p:grpSpPr>
      <p:sp>
        <p:nvSpPr>
          <p:cNvPr id="161" name="Google Shape;16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62" name="Google Shape;162;p33"/>
          <p:cNvSpPr>
            <a:spLocks noGrp="1"/>
          </p:cNvSpPr>
          <p:nvPr>
            <p:ph type="pic" idx="2"/>
          </p:nvPr>
        </p:nvSpPr>
        <p:spPr>
          <a:xfrm>
            <a:off x="3389600" y="118913"/>
            <a:ext cx="1643700" cy="1535100"/>
          </a:xfrm>
          <a:prstGeom prst="rect">
            <a:avLst/>
          </a:prstGeom>
          <a:noFill/>
          <a:ln>
            <a:noFill/>
          </a:ln>
        </p:spPr>
      </p:sp>
      <p:sp>
        <p:nvSpPr>
          <p:cNvPr id="163" name="Google Shape;163;p33"/>
          <p:cNvSpPr>
            <a:spLocks noGrp="1"/>
          </p:cNvSpPr>
          <p:nvPr>
            <p:ph type="pic" idx="3"/>
          </p:nvPr>
        </p:nvSpPr>
        <p:spPr>
          <a:xfrm>
            <a:off x="5195935" y="118913"/>
            <a:ext cx="1643700" cy="1535100"/>
          </a:xfrm>
          <a:prstGeom prst="rect">
            <a:avLst/>
          </a:prstGeom>
          <a:noFill/>
          <a:ln>
            <a:noFill/>
          </a:ln>
        </p:spPr>
      </p:sp>
      <p:sp>
        <p:nvSpPr>
          <p:cNvPr id="164" name="Google Shape;164;p33"/>
          <p:cNvSpPr>
            <a:spLocks noGrp="1"/>
          </p:cNvSpPr>
          <p:nvPr>
            <p:ph type="pic" idx="4"/>
          </p:nvPr>
        </p:nvSpPr>
        <p:spPr>
          <a:xfrm>
            <a:off x="7002270" y="118913"/>
            <a:ext cx="1643700" cy="1535100"/>
          </a:xfrm>
          <a:prstGeom prst="rect">
            <a:avLst/>
          </a:prstGeom>
          <a:noFill/>
          <a:ln>
            <a:noFill/>
          </a:ln>
        </p:spPr>
      </p:sp>
      <p:sp>
        <p:nvSpPr>
          <p:cNvPr id="165" name="Google Shape;165;p33"/>
          <p:cNvSpPr>
            <a:spLocks noGrp="1"/>
          </p:cNvSpPr>
          <p:nvPr>
            <p:ph type="pic" idx="5"/>
          </p:nvPr>
        </p:nvSpPr>
        <p:spPr>
          <a:xfrm>
            <a:off x="3389588" y="1804212"/>
            <a:ext cx="1643700" cy="1535100"/>
          </a:xfrm>
          <a:prstGeom prst="rect">
            <a:avLst/>
          </a:prstGeom>
          <a:noFill/>
          <a:ln>
            <a:noFill/>
          </a:ln>
        </p:spPr>
      </p:sp>
      <p:sp>
        <p:nvSpPr>
          <p:cNvPr id="166" name="Google Shape;166;p33"/>
          <p:cNvSpPr>
            <a:spLocks noGrp="1"/>
          </p:cNvSpPr>
          <p:nvPr>
            <p:ph type="pic" idx="6"/>
          </p:nvPr>
        </p:nvSpPr>
        <p:spPr>
          <a:xfrm>
            <a:off x="5195922" y="1804212"/>
            <a:ext cx="1643700" cy="1535100"/>
          </a:xfrm>
          <a:prstGeom prst="rect">
            <a:avLst/>
          </a:prstGeom>
          <a:noFill/>
          <a:ln>
            <a:noFill/>
          </a:ln>
        </p:spPr>
      </p:sp>
      <p:sp>
        <p:nvSpPr>
          <p:cNvPr id="167" name="Google Shape;167;p33"/>
          <p:cNvSpPr>
            <a:spLocks noGrp="1"/>
          </p:cNvSpPr>
          <p:nvPr>
            <p:ph type="pic" idx="7"/>
          </p:nvPr>
        </p:nvSpPr>
        <p:spPr>
          <a:xfrm>
            <a:off x="7002257" y="1804212"/>
            <a:ext cx="1643700" cy="1535100"/>
          </a:xfrm>
          <a:prstGeom prst="rect">
            <a:avLst/>
          </a:prstGeom>
          <a:noFill/>
          <a:ln>
            <a:noFill/>
          </a:ln>
        </p:spPr>
      </p:sp>
      <p:sp>
        <p:nvSpPr>
          <p:cNvPr id="168" name="Google Shape;168;p33"/>
          <p:cNvSpPr txBox="1">
            <a:spLocks noGrp="1"/>
          </p:cNvSpPr>
          <p:nvPr>
            <p:ph type="title"/>
          </p:nvPr>
        </p:nvSpPr>
        <p:spPr>
          <a:xfrm>
            <a:off x="351550" y="445025"/>
            <a:ext cx="2596800" cy="1706400"/>
          </a:xfrm>
          <a:prstGeom prst="rect">
            <a:avLst/>
          </a:prstGeom>
        </p:spPr>
        <p:txBody>
          <a:bodyPr spcFirstLastPara="1" wrap="square" lIns="0" tIns="0" rIns="0" bIns="0" anchor="b" anchorCtr="0">
            <a:sp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69" name="Google Shape;169;p33"/>
          <p:cNvSpPr>
            <a:spLocks noGrp="1"/>
          </p:cNvSpPr>
          <p:nvPr>
            <p:ph type="pic" idx="8"/>
          </p:nvPr>
        </p:nvSpPr>
        <p:spPr>
          <a:xfrm>
            <a:off x="3389588" y="3489487"/>
            <a:ext cx="1643700" cy="1535100"/>
          </a:xfrm>
          <a:prstGeom prst="rect">
            <a:avLst/>
          </a:prstGeom>
          <a:noFill/>
          <a:ln>
            <a:noFill/>
          </a:ln>
        </p:spPr>
      </p:sp>
      <p:sp>
        <p:nvSpPr>
          <p:cNvPr id="170" name="Google Shape;170;p33"/>
          <p:cNvSpPr>
            <a:spLocks noGrp="1"/>
          </p:cNvSpPr>
          <p:nvPr>
            <p:ph type="pic" idx="9"/>
          </p:nvPr>
        </p:nvSpPr>
        <p:spPr>
          <a:xfrm>
            <a:off x="5195922" y="3489487"/>
            <a:ext cx="1643700" cy="1535100"/>
          </a:xfrm>
          <a:prstGeom prst="rect">
            <a:avLst/>
          </a:prstGeom>
          <a:noFill/>
          <a:ln>
            <a:noFill/>
          </a:ln>
        </p:spPr>
      </p:sp>
      <p:sp>
        <p:nvSpPr>
          <p:cNvPr id="171" name="Google Shape;171;p33"/>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172"/>
        <p:cNvGrpSpPr/>
        <p:nvPr/>
      </p:nvGrpSpPr>
      <p:grpSpPr>
        <a:xfrm>
          <a:off x="0" y="0"/>
          <a:ext cx="0" cy="0"/>
          <a:chOff x="0" y="0"/>
          <a:chExt cx="0" cy="0"/>
        </a:xfrm>
      </p:grpSpPr>
      <p:grpSp>
        <p:nvGrpSpPr>
          <p:cNvPr id="173" name="Google Shape;173;p34"/>
          <p:cNvGrpSpPr/>
          <p:nvPr/>
        </p:nvGrpSpPr>
        <p:grpSpPr>
          <a:xfrm>
            <a:off x="81" y="-57"/>
            <a:ext cx="9144360" cy="5143800"/>
            <a:chOff x="81" y="-57"/>
            <a:chExt cx="9144360" cy="5143800"/>
          </a:xfrm>
        </p:grpSpPr>
        <p:sp>
          <p:nvSpPr>
            <p:cNvPr id="174" name="Google Shape;174;p34"/>
            <p:cNvSpPr/>
            <p:nvPr/>
          </p:nvSpPr>
          <p:spPr>
            <a:xfrm rot="-5400000">
              <a:off x="-735519" y="735543"/>
              <a:ext cx="5143800" cy="3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75" name="Google Shape;175;p34"/>
            <p:cNvSpPr/>
            <p:nvPr/>
          </p:nvSpPr>
          <p:spPr>
            <a:xfrm rot="-5400000">
              <a:off x="2000361" y="735543"/>
              <a:ext cx="5143800" cy="3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76" name="Google Shape;176;p34"/>
            <p:cNvSpPr/>
            <p:nvPr/>
          </p:nvSpPr>
          <p:spPr>
            <a:xfrm rot="-5400000">
              <a:off x="4736241" y="735543"/>
              <a:ext cx="5143800" cy="3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177" name="Google Shape;177;p34"/>
          <p:cNvSpPr txBox="1">
            <a:spLocks noGrp="1"/>
          </p:cNvSpPr>
          <p:nvPr>
            <p:ph type="ctrTitle"/>
          </p:nvPr>
        </p:nvSpPr>
        <p:spPr>
          <a:xfrm>
            <a:off x="429300" y="1681700"/>
            <a:ext cx="8285400" cy="1362300"/>
          </a:xfrm>
          <a:prstGeom prst="rect">
            <a:avLst/>
          </a:prstGeom>
        </p:spPr>
        <p:txBody>
          <a:bodyPr spcFirstLastPara="1" wrap="square" lIns="91425" tIns="91425" rIns="91425" bIns="91425" anchor="b" anchorCtr="0">
            <a:noAutofit/>
          </a:bodyPr>
          <a:lstStyle>
            <a:lvl1pPr lvl="0">
              <a:spcBef>
                <a:spcPts val="0"/>
              </a:spcBef>
              <a:spcAft>
                <a:spcPts val="0"/>
              </a:spcAft>
              <a:buSzPts val="4500"/>
              <a:buFont typeface="Figtree ExtraBold"/>
              <a:buNone/>
              <a:defRPr sz="4500" b="0">
                <a:latin typeface="Figtree ExtraBold"/>
                <a:ea typeface="Figtree ExtraBold"/>
                <a:cs typeface="Figtree ExtraBold"/>
                <a:sym typeface="Figtree ExtraBold"/>
              </a:defRPr>
            </a:lvl1pPr>
            <a:lvl2pPr lvl="1">
              <a:spcBef>
                <a:spcPts val="0"/>
              </a:spcBef>
              <a:spcAft>
                <a:spcPts val="0"/>
              </a:spcAft>
              <a:buSzPts val="4500"/>
              <a:buFont typeface="Figtree ExtraBold"/>
              <a:buNone/>
              <a:defRPr sz="4500" b="0">
                <a:latin typeface="Figtree ExtraBold"/>
                <a:ea typeface="Figtree ExtraBold"/>
                <a:cs typeface="Figtree ExtraBold"/>
                <a:sym typeface="Figtree ExtraBold"/>
              </a:defRPr>
            </a:lvl2pPr>
            <a:lvl3pPr lvl="2">
              <a:spcBef>
                <a:spcPts val="0"/>
              </a:spcBef>
              <a:spcAft>
                <a:spcPts val="0"/>
              </a:spcAft>
              <a:buSzPts val="4500"/>
              <a:buFont typeface="Figtree ExtraBold"/>
              <a:buNone/>
              <a:defRPr sz="4500" b="0">
                <a:latin typeface="Figtree ExtraBold"/>
                <a:ea typeface="Figtree ExtraBold"/>
                <a:cs typeface="Figtree ExtraBold"/>
                <a:sym typeface="Figtree ExtraBold"/>
              </a:defRPr>
            </a:lvl3pPr>
            <a:lvl4pPr lvl="3">
              <a:spcBef>
                <a:spcPts val="0"/>
              </a:spcBef>
              <a:spcAft>
                <a:spcPts val="0"/>
              </a:spcAft>
              <a:buSzPts val="4500"/>
              <a:buFont typeface="Figtree ExtraBold"/>
              <a:buNone/>
              <a:defRPr sz="4500" b="0">
                <a:latin typeface="Figtree ExtraBold"/>
                <a:ea typeface="Figtree ExtraBold"/>
                <a:cs typeface="Figtree ExtraBold"/>
                <a:sym typeface="Figtree ExtraBold"/>
              </a:defRPr>
            </a:lvl4pPr>
            <a:lvl5pPr lvl="4">
              <a:spcBef>
                <a:spcPts val="0"/>
              </a:spcBef>
              <a:spcAft>
                <a:spcPts val="0"/>
              </a:spcAft>
              <a:buSzPts val="4500"/>
              <a:buFont typeface="Figtree ExtraBold"/>
              <a:buNone/>
              <a:defRPr sz="4500" b="0">
                <a:latin typeface="Figtree ExtraBold"/>
                <a:ea typeface="Figtree ExtraBold"/>
                <a:cs typeface="Figtree ExtraBold"/>
                <a:sym typeface="Figtree ExtraBold"/>
              </a:defRPr>
            </a:lvl5pPr>
            <a:lvl6pPr lvl="5">
              <a:spcBef>
                <a:spcPts val="0"/>
              </a:spcBef>
              <a:spcAft>
                <a:spcPts val="0"/>
              </a:spcAft>
              <a:buSzPts val="4500"/>
              <a:buFont typeface="Figtree ExtraBold"/>
              <a:buNone/>
              <a:defRPr sz="4500" b="0">
                <a:latin typeface="Figtree ExtraBold"/>
                <a:ea typeface="Figtree ExtraBold"/>
                <a:cs typeface="Figtree ExtraBold"/>
                <a:sym typeface="Figtree ExtraBold"/>
              </a:defRPr>
            </a:lvl6pPr>
            <a:lvl7pPr lvl="6">
              <a:spcBef>
                <a:spcPts val="0"/>
              </a:spcBef>
              <a:spcAft>
                <a:spcPts val="0"/>
              </a:spcAft>
              <a:buSzPts val="4500"/>
              <a:buFont typeface="Figtree ExtraBold"/>
              <a:buNone/>
              <a:defRPr sz="4500" b="0">
                <a:latin typeface="Figtree ExtraBold"/>
                <a:ea typeface="Figtree ExtraBold"/>
                <a:cs typeface="Figtree ExtraBold"/>
                <a:sym typeface="Figtree ExtraBold"/>
              </a:defRPr>
            </a:lvl7pPr>
            <a:lvl8pPr lvl="7">
              <a:spcBef>
                <a:spcPts val="0"/>
              </a:spcBef>
              <a:spcAft>
                <a:spcPts val="0"/>
              </a:spcAft>
              <a:buSzPts val="4500"/>
              <a:buFont typeface="Figtree ExtraBold"/>
              <a:buNone/>
              <a:defRPr sz="4500" b="0">
                <a:latin typeface="Figtree ExtraBold"/>
                <a:ea typeface="Figtree ExtraBold"/>
                <a:cs typeface="Figtree ExtraBold"/>
                <a:sym typeface="Figtree ExtraBold"/>
              </a:defRPr>
            </a:lvl8pPr>
            <a:lvl9pPr lvl="8">
              <a:spcBef>
                <a:spcPts val="0"/>
              </a:spcBef>
              <a:spcAft>
                <a:spcPts val="0"/>
              </a:spcAft>
              <a:buSzPts val="4500"/>
              <a:buFont typeface="Figtree ExtraBold"/>
              <a:buNone/>
              <a:defRPr sz="4500" b="0">
                <a:latin typeface="Figtree ExtraBold"/>
                <a:ea typeface="Figtree ExtraBold"/>
                <a:cs typeface="Figtree ExtraBold"/>
                <a:sym typeface="Figtree ExtraBold"/>
              </a:defRPr>
            </a:lvl9pPr>
          </a:lstStyle>
          <a:p>
            <a:endParaRPr/>
          </a:p>
        </p:txBody>
      </p:sp>
      <p:sp>
        <p:nvSpPr>
          <p:cNvPr id="178" name="Google Shape;178;p34"/>
          <p:cNvSpPr txBox="1">
            <a:spLocks noGrp="1"/>
          </p:cNvSpPr>
          <p:nvPr>
            <p:ph type="subTitle" idx="1"/>
          </p:nvPr>
        </p:nvSpPr>
        <p:spPr>
          <a:xfrm>
            <a:off x="429300" y="3116325"/>
            <a:ext cx="8285400" cy="649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1pPr>
            <a:lvl2pPr lvl="1"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2pPr>
            <a:lvl3pPr lvl="2"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3pPr>
            <a:lvl4pPr lvl="3"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4pPr>
            <a:lvl5pPr lvl="4"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5pPr>
            <a:lvl6pPr lvl="5"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6pPr>
            <a:lvl7pPr lvl="6"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7pPr>
            <a:lvl8pPr lvl="7"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8pPr>
            <a:lvl9pPr lvl="8"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title and body" type="secHead">
  <p:cSld name="SECTION_HEADER">
    <p:bg>
      <p:bgPr>
        <a:solidFill>
          <a:schemeClr val="lt2"/>
        </a:solidFill>
        <a:effectLst/>
      </p:bgPr>
    </p:bg>
    <p:spTree>
      <p:nvGrpSpPr>
        <p:cNvPr id="1" name="Shape 179"/>
        <p:cNvGrpSpPr/>
        <p:nvPr/>
      </p:nvGrpSpPr>
      <p:grpSpPr>
        <a:xfrm>
          <a:off x="0" y="0"/>
          <a:ext cx="0" cy="0"/>
          <a:chOff x="0" y="0"/>
          <a:chExt cx="0" cy="0"/>
        </a:xfrm>
      </p:grpSpPr>
      <p:grpSp>
        <p:nvGrpSpPr>
          <p:cNvPr id="180" name="Google Shape;180;p35"/>
          <p:cNvGrpSpPr/>
          <p:nvPr/>
        </p:nvGrpSpPr>
        <p:grpSpPr>
          <a:xfrm>
            <a:off x="1500" y="656450"/>
            <a:ext cx="9144473" cy="4268250"/>
            <a:chOff x="1500" y="656450"/>
            <a:chExt cx="9144473" cy="4268250"/>
          </a:xfrm>
        </p:grpSpPr>
        <p:sp>
          <p:nvSpPr>
            <p:cNvPr id="181" name="Google Shape;181;p35"/>
            <p:cNvSpPr/>
            <p:nvPr/>
          </p:nvSpPr>
          <p:spPr>
            <a:xfrm rot="-5400000">
              <a:off x="3342986" y="19580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2" name="Google Shape;182;p35"/>
            <p:cNvSpPr/>
            <p:nvPr/>
          </p:nvSpPr>
          <p:spPr>
            <a:xfrm rot="-5400000">
              <a:off x="462150" y="19580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3" name="Google Shape;183;p35"/>
            <p:cNvSpPr/>
            <p:nvPr/>
          </p:nvSpPr>
          <p:spPr>
            <a:xfrm>
              <a:off x="2401856" y="1764425"/>
              <a:ext cx="1463100" cy="205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a:ea typeface="Figtree"/>
                <a:cs typeface="Figtree"/>
                <a:sym typeface="Figtree"/>
              </a:endParaRPr>
            </a:p>
          </p:txBody>
        </p:sp>
        <p:sp>
          <p:nvSpPr>
            <p:cNvPr id="184" name="Google Shape;184;p35"/>
            <p:cNvSpPr/>
            <p:nvPr/>
          </p:nvSpPr>
          <p:spPr>
            <a:xfrm rot="-5400000">
              <a:off x="6223823" y="19580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5" name="Google Shape;185;p35"/>
            <p:cNvSpPr/>
            <p:nvPr/>
          </p:nvSpPr>
          <p:spPr>
            <a:xfrm rot="-5400000">
              <a:off x="3342986" y="200255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6" name="Google Shape;186;p35"/>
            <p:cNvSpPr/>
            <p:nvPr/>
          </p:nvSpPr>
          <p:spPr>
            <a:xfrm rot="-5400000">
              <a:off x="462150" y="200255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7" name="Google Shape;187;p35"/>
            <p:cNvSpPr/>
            <p:nvPr/>
          </p:nvSpPr>
          <p:spPr>
            <a:xfrm rot="-5400000">
              <a:off x="6223823" y="200255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8" name="Google Shape;188;p35"/>
            <p:cNvSpPr/>
            <p:nvPr/>
          </p:nvSpPr>
          <p:spPr>
            <a:xfrm>
              <a:off x="5282615" y="1764425"/>
              <a:ext cx="1463100" cy="205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a:ea typeface="Figtree"/>
                <a:cs typeface="Figtree"/>
                <a:sym typeface="Figtree"/>
              </a:endParaRPr>
            </a:p>
          </p:txBody>
        </p:sp>
      </p:grpSp>
      <p:sp>
        <p:nvSpPr>
          <p:cNvPr id="189" name="Google Shape;189;p35"/>
          <p:cNvSpPr txBox="1">
            <a:spLocks noGrp="1"/>
          </p:cNvSpPr>
          <p:nvPr>
            <p:ph type="body" idx="1"/>
          </p:nvPr>
        </p:nvSpPr>
        <p:spPr>
          <a:xfrm>
            <a:off x="932400" y="2949400"/>
            <a:ext cx="7279200" cy="8772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190" name="Google Shape;190;p35"/>
          <p:cNvSpPr txBox="1">
            <a:spLocks noGrp="1"/>
          </p:cNvSpPr>
          <p:nvPr>
            <p:ph type="title"/>
          </p:nvPr>
        </p:nvSpPr>
        <p:spPr>
          <a:xfrm>
            <a:off x="932400" y="18813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191" name="Google Shape;191;p35"/>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92" name="Google Shape;192;p3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193" name="Google Shape;193;p35"/>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194" name="Google Shape;194;p35"/>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95" name="Google Shape;195;p35"/>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96" name="Google Shape;196;p35"/>
          <p:cNvSpPr txBox="1">
            <a:spLocks noGrp="1"/>
          </p:cNvSpPr>
          <p:nvPr>
            <p:ph type="subTitle" idx="2"/>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197" name="Google Shape;197;p35"/>
          <p:cNvSpPr txBox="1">
            <a:spLocks noGrp="1"/>
          </p:cNvSpPr>
          <p:nvPr>
            <p:ph type="subTitle" idx="3"/>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
  <p:cSld name="SECTION_HEADER_1">
    <p:bg>
      <p:bgPr>
        <a:solidFill>
          <a:schemeClr val="lt2"/>
        </a:solidFill>
        <a:effectLst/>
      </p:bgPr>
    </p:bg>
    <p:spTree>
      <p:nvGrpSpPr>
        <p:cNvPr id="1" name="Shape 198"/>
        <p:cNvGrpSpPr/>
        <p:nvPr/>
      </p:nvGrpSpPr>
      <p:grpSpPr>
        <a:xfrm>
          <a:off x="0" y="0"/>
          <a:ext cx="0" cy="0"/>
          <a:chOff x="0" y="0"/>
          <a:chExt cx="0" cy="0"/>
        </a:xfrm>
      </p:grpSpPr>
      <p:sp>
        <p:nvSpPr>
          <p:cNvPr id="199" name="Google Shape;199;p36"/>
          <p:cNvSpPr txBox="1">
            <a:spLocks noGrp="1"/>
          </p:cNvSpPr>
          <p:nvPr>
            <p:ph type="body" idx="1"/>
          </p:nvPr>
        </p:nvSpPr>
        <p:spPr>
          <a:xfrm>
            <a:off x="932400" y="2949400"/>
            <a:ext cx="7279200" cy="8772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200" name="Google Shape;200;p36"/>
          <p:cNvSpPr txBox="1">
            <a:spLocks noGrp="1"/>
          </p:cNvSpPr>
          <p:nvPr>
            <p:ph type="title"/>
          </p:nvPr>
        </p:nvSpPr>
        <p:spPr>
          <a:xfrm>
            <a:off x="932400" y="18813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201" name="Google Shape;201;p36"/>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02" name="Google Shape;202;p36"/>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203" name="Google Shape;203;p36"/>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204" name="Google Shape;204;p36"/>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05" name="Google Shape;205;p36"/>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06" name="Google Shape;206;p36"/>
          <p:cNvSpPr txBox="1">
            <a:spLocks noGrp="1"/>
          </p:cNvSpPr>
          <p:nvPr>
            <p:ph type="subTitle" idx="2"/>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07" name="Google Shape;207;p36"/>
          <p:cNvSpPr txBox="1">
            <a:spLocks noGrp="1"/>
          </p:cNvSpPr>
          <p:nvPr>
            <p:ph type="subTitle" idx="3"/>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ody and image" type="tx">
  <p:cSld name="TITLE_AND_BODY">
    <p:bg>
      <p:bgPr>
        <a:solidFill>
          <a:schemeClr val="accent1"/>
        </a:solidFill>
        <a:effectLst/>
      </p:bgPr>
    </p:bg>
    <p:spTree>
      <p:nvGrpSpPr>
        <p:cNvPr id="1" name="Shape 208"/>
        <p:cNvGrpSpPr/>
        <p:nvPr/>
      </p:nvGrpSpPr>
      <p:grpSpPr>
        <a:xfrm>
          <a:off x="0" y="0"/>
          <a:ext cx="0" cy="0"/>
          <a:chOff x="0" y="0"/>
          <a:chExt cx="0" cy="0"/>
        </a:xfrm>
      </p:grpSpPr>
      <p:sp>
        <p:nvSpPr>
          <p:cNvPr id="209" name="Google Shape;209;p37"/>
          <p:cNvSpPr/>
          <p:nvPr/>
        </p:nvSpPr>
        <p:spPr>
          <a:xfrm>
            <a:off x="0" y="635100"/>
            <a:ext cx="4572000" cy="42894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37"/>
          <p:cNvSpPr>
            <a:spLocks noGrp="1"/>
          </p:cNvSpPr>
          <p:nvPr>
            <p:ph type="pic" idx="2"/>
          </p:nvPr>
        </p:nvSpPr>
        <p:spPr>
          <a:xfrm>
            <a:off x="4572000" y="635100"/>
            <a:ext cx="4572000" cy="4289400"/>
          </a:xfrm>
          <a:prstGeom prst="roundRect">
            <a:avLst>
              <a:gd name="adj" fmla="val 50000"/>
            </a:avLst>
          </a:prstGeom>
          <a:noFill/>
          <a:ln>
            <a:noFill/>
          </a:ln>
        </p:spPr>
      </p:sp>
      <p:sp>
        <p:nvSpPr>
          <p:cNvPr id="211" name="Google Shape;211;p37"/>
          <p:cNvSpPr txBox="1">
            <a:spLocks noGrp="1"/>
          </p:cNvSpPr>
          <p:nvPr>
            <p:ph type="title"/>
          </p:nvPr>
        </p:nvSpPr>
        <p:spPr>
          <a:xfrm>
            <a:off x="639300" y="1960688"/>
            <a:ext cx="3293400" cy="523200"/>
          </a:xfrm>
          <a:prstGeom prst="rect">
            <a:avLst/>
          </a:prstGeom>
        </p:spPr>
        <p:txBody>
          <a:bodyPr spcFirstLastPara="1" wrap="square" lIns="0" tIns="0" rIns="0" bIns="0" anchor="b" anchorCtr="0">
            <a:noAutofit/>
          </a:bodyPr>
          <a:lstStyle>
            <a:lvl1pPr lvl="0">
              <a:spcBef>
                <a:spcPts val="0"/>
              </a:spcBef>
              <a:spcAft>
                <a:spcPts val="0"/>
              </a:spcAft>
              <a:buSzPts val="2000"/>
              <a:buFont typeface="Figtree"/>
              <a:buNone/>
              <a:defRPr sz="2000"/>
            </a:lvl1pPr>
            <a:lvl2pPr lvl="1">
              <a:spcBef>
                <a:spcPts val="0"/>
              </a:spcBef>
              <a:spcAft>
                <a:spcPts val="0"/>
              </a:spcAft>
              <a:buSzPts val="2000"/>
              <a:buFont typeface="Figtree"/>
              <a:buNone/>
              <a:defRPr sz="2000"/>
            </a:lvl2pPr>
            <a:lvl3pPr lvl="2">
              <a:spcBef>
                <a:spcPts val="0"/>
              </a:spcBef>
              <a:spcAft>
                <a:spcPts val="0"/>
              </a:spcAft>
              <a:buSzPts val="2000"/>
              <a:buFont typeface="Figtree"/>
              <a:buNone/>
              <a:defRPr sz="2000"/>
            </a:lvl3pPr>
            <a:lvl4pPr lvl="3">
              <a:spcBef>
                <a:spcPts val="0"/>
              </a:spcBef>
              <a:spcAft>
                <a:spcPts val="0"/>
              </a:spcAft>
              <a:buSzPts val="2000"/>
              <a:buFont typeface="Figtree"/>
              <a:buNone/>
              <a:defRPr sz="2000"/>
            </a:lvl4pPr>
            <a:lvl5pPr lvl="4">
              <a:spcBef>
                <a:spcPts val="0"/>
              </a:spcBef>
              <a:spcAft>
                <a:spcPts val="0"/>
              </a:spcAft>
              <a:buSzPts val="2000"/>
              <a:buFont typeface="Figtree"/>
              <a:buNone/>
              <a:defRPr sz="2000"/>
            </a:lvl5pPr>
            <a:lvl6pPr lvl="5">
              <a:spcBef>
                <a:spcPts val="0"/>
              </a:spcBef>
              <a:spcAft>
                <a:spcPts val="0"/>
              </a:spcAft>
              <a:buSzPts val="2000"/>
              <a:buFont typeface="Figtree"/>
              <a:buNone/>
              <a:defRPr sz="2000"/>
            </a:lvl6pPr>
            <a:lvl7pPr lvl="6">
              <a:spcBef>
                <a:spcPts val="0"/>
              </a:spcBef>
              <a:spcAft>
                <a:spcPts val="0"/>
              </a:spcAft>
              <a:buSzPts val="2000"/>
              <a:buFont typeface="Figtree"/>
              <a:buNone/>
              <a:defRPr sz="2000"/>
            </a:lvl7pPr>
            <a:lvl8pPr lvl="7">
              <a:spcBef>
                <a:spcPts val="0"/>
              </a:spcBef>
              <a:spcAft>
                <a:spcPts val="0"/>
              </a:spcAft>
              <a:buSzPts val="2000"/>
              <a:buFont typeface="Figtree"/>
              <a:buNone/>
              <a:defRPr sz="2000"/>
            </a:lvl8pPr>
            <a:lvl9pPr lvl="8">
              <a:spcBef>
                <a:spcPts val="0"/>
              </a:spcBef>
              <a:spcAft>
                <a:spcPts val="0"/>
              </a:spcAft>
              <a:buSzPts val="2000"/>
              <a:buFont typeface="Figtree"/>
              <a:buNone/>
              <a:defRPr sz="2000"/>
            </a:lvl9pPr>
          </a:lstStyle>
          <a:p>
            <a:endParaRPr/>
          </a:p>
        </p:txBody>
      </p:sp>
      <p:sp>
        <p:nvSpPr>
          <p:cNvPr id="212" name="Google Shape;212;p37"/>
          <p:cNvSpPr txBox="1">
            <a:spLocks noGrp="1"/>
          </p:cNvSpPr>
          <p:nvPr>
            <p:ph type="body" idx="1"/>
          </p:nvPr>
        </p:nvSpPr>
        <p:spPr>
          <a:xfrm>
            <a:off x="639300" y="2675513"/>
            <a:ext cx="3293400" cy="877200"/>
          </a:xfrm>
          <a:prstGeom prst="rect">
            <a:avLst/>
          </a:prstGeom>
        </p:spPr>
        <p:txBody>
          <a:bodyPr spcFirstLastPara="1" wrap="square" lIns="0" tIns="0" rIns="0" bIns="0" anchor="t" anchorCtr="0">
            <a:no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213" name="Google Shape;213;p37"/>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14" name="Google Shape;214;p37"/>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215" name="Google Shape;215;p37"/>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216" name="Google Shape;216;p37"/>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17" name="Google Shape;217;p37"/>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18" name="Google Shape;218;p37"/>
          <p:cNvSpPr txBox="1">
            <a:spLocks noGrp="1"/>
          </p:cNvSpPr>
          <p:nvPr>
            <p:ph type="subTitle" idx="3"/>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19" name="Google Shape;219;p37"/>
          <p:cNvSpPr txBox="1">
            <a:spLocks noGrp="1"/>
          </p:cNvSpPr>
          <p:nvPr>
            <p:ph type="subTitle" idx="4"/>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points 1" type="twoColTx">
  <p:cSld name="TITLE_AND_TWO_COLUMNS">
    <p:bg>
      <p:bgPr>
        <a:solidFill>
          <a:schemeClr val="accent2"/>
        </a:solidFill>
        <a:effectLst/>
      </p:bgPr>
    </p:bg>
    <p:spTree>
      <p:nvGrpSpPr>
        <p:cNvPr id="1" name="Shape 220"/>
        <p:cNvGrpSpPr/>
        <p:nvPr/>
      </p:nvGrpSpPr>
      <p:grpSpPr>
        <a:xfrm>
          <a:off x="0" y="0"/>
          <a:ext cx="0" cy="0"/>
          <a:chOff x="0" y="0"/>
          <a:chExt cx="0" cy="0"/>
        </a:xfrm>
      </p:grpSpPr>
      <p:sp>
        <p:nvSpPr>
          <p:cNvPr id="221" name="Google Shape;221;p38"/>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22" name="Google Shape;222;p38"/>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223" name="Google Shape;223;p38"/>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224" name="Google Shape;224;p38"/>
          <p:cNvSpPr txBox="1">
            <a:spLocks noGrp="1"/>
          </p:cNvSpPr>
          <p:nvPr>
            <p:ph type="title"/>
          </p:nvPr>
        </p:nvSpPr>
        <p:spPr>
          <a:xfrm>
            <a:off x="437250" y="768288"/>
            <a:ext cx="8269500" cy="384900"/>
          </a:xfrm>
          <a:prstGeom prst="rect">
            <a:avLst/>
          </a:prstGeom>
        </p:spPr>
        <p:txBody>
          <a:bodyPr spcFirstLastPara="1" wrap="square" lIns="0" tIns="0" rIns="0" bIns="0" anchor="t" anchorCtr="0">
            <a:noAutofit/>
          </a:bodyPr>
          <a:lstStyle>
            <a:lvl1pPr lvl="0">
              <a:spcBef>
                <a:spcPts val="0"/>
              </a:spcBef>
              <a:spcAft>
                <a:spcPts val="0"/>
              </a:spcAft>
              <a:buSzPts val="2500"/>
              <a:buFont typeface="Figtree"/>
              <a:buNone/>
              <a:defRPr sz="2500"/>
            </a:lvl1pPr>
            <a:lvl2pPr lvl="1">
              <a:spcBef>
                <a:spcPts val="0"/>
              </a:spcBef>
              <a:spcAft>
                <a:spcPts val="0"/>
              </a:spcAft>
              <a:buSzPts val="2500"/>
              <a:buFont typeface="Figtree"/>
              <a:buNone/>
              <a:defRPr sz="2500"/>
            </a:lvl2pPr>
            <a:lvl3pPr lvl="2">
              <a:spcBef>
                <a:spcPts val="0"/>
              </a:spcBef>
              <a:spcAft>
                <a:spcPts val="0"/>
              </a:spcAft>
              <a:buSzPts val="2500"/>
              <a:buFont typeface="Figtree"/>
              <a:buNone/>
              <a:defRPr sz="2500"/>
            </a:lvl3pPr>
            <a:lvl4pPr lvl="3">
              <a:spcBef>
                <a:spcPts val="0"/>
              </a:spcBef>
              <a:spcAft>
                <a:spcPts val="0"/>
              </a:spcAft>
              <a:buSzPts val="2500"/>
              <a:buFont typeface="Figtree"/>
              <a:buNone/>
              <a:defRPr sz="2500"/>
            </a:lvl4pPr>
            <a:lvl5pPr lvl="4">
              <a:spcBef>
                <a:spcPts val="0"/>
              </a:spcBef>
              <a:spcAft>
                <a:spcPts val="0"/>
              </a:spcAft>
              <a:buSzPts val="2500"/>
              <a:buFont typeface="Figtree"/>
              <a:buNone/>
              <a:defRPr sz="2500"/>
            </a:lvl5pPr>
            <a:lvl6pPr lvl="5">
              <a:spcBef>
                <a:spcPts val="0"/>
              </a:spcBef>
              <a:spcAft>
                <a:spcPts val="0"/>
              </a:spcAft>
              <a:buSzPts val="2500"/>
              <a:buFont typeface="Figtree"/>
              <a:buNone/>
              <a:defRPr sz="2500"/>
            </a:lvl6pPr>
            <a:lvl7pPr lvl="6">
              <a:spcBef>
                <a:spcPts val="0"/>
              </a:spcBef>
              <a:spcAft>
                <a:spcPts val="0"/>
              </a:spcAft>
              <a:buSzPts val="2500"/>
              <a:buFont typeface="Figtree"/>
              <a:buNone/>
              <a:defRPr sz="2500"/>
            </a:lvl7pPr>
            <a:lvl8pPr lvl="7">
              <a:spcBef>
                <a:spcPts val="0"/>
              </a:spcBef>
              <a:spcAft>
                <a:spcPts val="0"/>
              </a:spcAft>
              <a:buSzPts val="2500"/>
              <a:buFont typeface="Figtree"/>
              <a:buNone/>
              <a:defRPr sz="2500"/>
            </a:lvl8pPr>
            <a:lvl9pPr lvl="8">
              <a:spcBef>
                <a:spcPts val="0"/>
              </a:spcBef>
              <a:spcAft>
                <a:spcPts val="0"/>
              </a:spcAft>
              <a:buSzPts val="2500"/>
              <a:buFont typeface="Figtree"/>
              <a:buNone/>
              <a:defRPr sz="2500"/>
            </a:lvl9pPr>
          </a:lstStyle>
          <a:p>
            <a:endParaRPr/>
          </a:p>
        </p:txBody>
      </p:sp>
      <p:grpSp>
        <p:nvGrpSpPr>
          <p:cNvPr id="225" name="Google Shape;225;p38"/>
          <p:cNvGrpSpPr/>
          <p:nvPr/>
        </p:nvGrpSpPr>
        <p:grpSpPr>
          <a:xfrm>
            <a:off x="1275" y="1477575"/>
            <a:ext cx="9142725" cy="3447039"/>
            <a:chOff x="1275" y="1477575"/>
            <a:chExt cx="9142725" cy="3447039"/>
          </a:xfrm>
        </p:grpSpPr>
        <p:sp>
          <p:nvSpPr>
            <p:cNvPr id="226" name="Google Shape;226;p38"/>
            <p:cNvSpPr/>
            <p:nvPr/>
          </p:nvSpPr>
          <p:spPr>
            <a:xfrm rot="5400000">
              <a:off x="644025" y="834825"/>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27" name="Google Shape;227;p38"/>
            <p:cNvSpPr/>
            <p:nvPr/>
          </p:nvSpPr>
          <p:spPr>
            <a:xfrm rot="5400000">
              <a:off x="3690750" y="834825"/>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28" name="Google Shape;228;p38"/>
            <p:cNvSpPr/>
            <p:nvPr/>
          </p:nvSpPr>
          <p:spPr>
            <a:xfrm rot="5400000">
              <a:off x="6738750" y="834825"/>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29" name="Google Shape;229;p38"/>
            <p:cNvSpPr/>
            <p:nvPr/>
          </p:nvSpPr>
          <p:spPr>
            <a:xfrm rot="5400000">
              <a:off x="644025" y="2519364"/>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30" name="Google Shape;230;p38"/>
            <p:cNvSpPr/>
            <p:nvPr/>
          </p:nvSpPr>
          <p:spPr>
            <a:xfrm rot="5400000">
              <a:off x="3691388" y="2519364"/>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31" name="Google Shape;231;p38"/>
            <p:cNvSpPr/>
            <p:nvPr/>
          </p:nvSpPr>
          <p:spPr>
            <a:xfrm rot="5400000">
              <a:off x="6738750" y="2519364"/>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232" name="Google Shape;232;p38"/>
          <p:cNvSpPr txBox="1">
            <a:spLocks noGrp="1"/>
          </p:cNvSpPr>
          <p:nvPr>
            <p:ph type="title" idx="2"/>
          </p:nvPr>
        </p:nvSpPr>
        <p:spPr>
          <a:xfrm>
            <a:off x="3409838" y="185710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33" name="Google Shape;233;p38"/>
          <p:cNvSpPr txBox="1">
            <a:spLocks noGrp="1"/>
          </p:cNvSpPr>
          <p:nvPr>
            <p:ph type="body" idx="1"/>
          </p:nvPr>
        </p:nvSpPr>
        <p:spPr>
          <a:xfrm>
            <a:off x="3409838" y="218312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34" name="Google Shape;234;p38"/>
          <p:cNvSpPr txBox="1">
            <a:spLocks noGrp="1"/>
          </p:cNvSpPr>
          <p:nvPr>
            <p:ph type="title" idx="3"/>
          </p:nvPr>
        </p:nvSpPr>
        <p:spPr>
          <a:xfrm>
            <a:off x="362475" y="185710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35" name="Google Shape;235;p38"/>
          <p:cNvSpPr txBox="1">
            <a:spLocks noGrp="1"/>
          </p:cNvSpPr>
          <p:nvPr>
            <p:ph type="body" idx="4"/>
          </p:nvPr>
        </p:nvSpPr>
        <p:spPr>
          <a:xfrm>
            <a:off x="362475" y="218312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36" name="Google Shape;236;p38"/>
          <p:cNvSpPr txBox="1">
            <a:spLocks noGrp="1"/>
          </p:cNvSpPr>
          <p:nvPr>
            <p:ph type="title" idx="5"/>
          </p:nvPr>
        </p:nvSpPr>
        <p:spPr>
          <a:xfrm>
            <a:off x="6457200" y="185710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37" name="Google Shape;237;p38"/>
          <p:cNvSpPr txBox="1">
            <a:spLocks noGrp="1"/>
          </p:cNvSpPr>
          <p:nvPr>
            <p:ph type="body" idx="6"/>
          </p:nvPr>
        </p:nvSpPr>
        <p:spPr>
          <a:xfrm>
            <a:off x="6457200" y="218312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38" name="Google Shape;238;p38"/>
          <p:cNvSpPr txBox="1">
            <a:spLocks noGrp="1"/>
          </p:cNvSpPr>
          <p:nvPr>
            <p:ph type="title" idx="7"/>
          </p:nvPr>
        </p:nvSpPr>
        <p:spPr>
          <a:xfrm>
            <a:off x="362475" y="354165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39" name="Google Shape;239;p38"/>
          <p:cNvSpPr txBox="1">
            <a:spLocks noGrp="1"/>
          </p:cNvSpPr>
          <p:nvPr>
            <p:ph type="body" idx="8"/>
          </p:nvPr>
        </p:nvSpPr>
        <p:spPr>
          <a:xfrm>
            <a:off x="362475" y="386767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40" name="Google Shape;240;p38"/>
          <p:cNvSpPr txBox="1">
            <a:spLocks noGrp="1"/>
          </p:cNvSpPr>
          <p:nvPr>
            <p:ph type="title" idx="9"/>
          </p:nvPr>
        </p:nvSpPr>
        <p:spPr>
          <a:xfrm>
            <a:off x="3409200" y="354165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41" name="Google Shape;241;p38"/>
          <p:cNvSpPr txBox="1">
            <a:spLocks noGrp="1"/>
          </p:cNvSpPr>
          <p:nvPr>
            <p:ph type="body" idx="13"/>
          </p:nvPr>
        </p:nvSpPr>
        <p:spPr>
          <a:xfrm>
            <a:off x="3409200" y="386767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42" name="Google Shape;242;p38"/>
          <p:cNvSpPr txBox="1">
            <a:spLocks noGrp="1"/>
          </p:cNvSpPr>
          <p:nvPr>
            <p:ph type="title" idx="14"/>
          </p:nvPr>
        </p:nvSpPr>
        <p:spPr>
          <a:xfrm>
            <a:off x="6381150" y="354165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43" name="Google Shape;243;p38"/>
          <p:cNvSpPr txBox="1">
            <a:spLocks noGrp="1"/>
          </p:cNvSpPr>
          <p:nvPr>
            <p:ph type="body" idx="15"/>
          </p:nvPr>
        </p:nvSpPr>
        <p:spPr>
          <a:xfrm>
            <a:off x="6381150" y="386767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44" name="Google Shape;244;p38"/>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45" name="Google Shape;245;p38"/>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46" name="Google Shape;246;p38"/>
          <p:cNvSpPr txBox="1">
            <a:spLocks noGrp="1"/>
          </p:cNvSpPr>
          <p:nvPr>
            <p:ph type="subTitle" idx="16"/>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47" name="Google Shape;247;p38"/>
          <p:cNvSpPr txBox="1">
            <a:spLocks noGrp="1"/>
          </p:cNvSpPr>
          <p:nvPr>
            <p:ph type="subTitle" idx="17"/>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wo column 1" type="titleOnly">
  <p:cSld name="TITLE_ONLY">
    <p:bg>
      <p:bgPr>
        <a:solidFill>
          <a:schemeClr val="accent3"/>
        </a:solidFill>
        <a:effectLst/>
      </p:bgPr>
    </p:bg>
    <p:spTree>
      <p:nvGrpSpPr>
        <p:cNvPr id="1" name="Shape 248"/>
        <p:cNvGrpSpPr/>
        <p:nvPr/>
      </p:nvGrpSpPr>
      <p:grpSpPr>
        <a:xfrm>
          <a:off x="0" y="0"/>
          <a:ext cx="0" cy="0"/>
          <a:chOff x="0" y="0"/>
          <a:chExt cx="0" cy="0"/>
        </a:xfrm>
      </p:grpSpPr>
      <p:sp>
        <p:nvSpPr>
          <p:cNvPr id="249" name="Google Shape;249;p39"/>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50" name="Google Shape;250;p39"/>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251" name="Google Shape;251;p39"/>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grpSp>
        <p:nvGrpSpPr>
          <p:cNvPr id="252" name="Google Shape;252;p39"/>
          <p:cNvGrpSpPr/>
          <p:nvPr/>
        </p:nvGrpSpPr>
        <p:grpSpPr>
          <a:xfrm>
            <a:off x="1" y="656600"/>
            <a:ext cx="9143948" cy="4268310"/>
            <a:chOff x="1" y="656600"/>
            <a:chExt cx="9143948" cy="4268310"/>
          </a:xfrm>
        </p:grpSpPr>
        <p:sp>
          <p:nvSpPr>
            <p:cNvPr id="253" name="Google Shape;253;p39"/>
            <p:cNvSpPr/>
            <p:nvPr/>
          </p:nvSpPr>
          <p:spPr>
            <a:xfrm>
              <a:off x="1"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4" name="Google Shape;254;p39"/>
            <p:cNvSpPr/>
            <p:nvPr/>
          </p:nvSpPr>
          <p:spPr>
            <a:xfrm>
              <a:off x="2193874"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5" name="Google Shape;255;p39"/>
            <p:cNvSpPr/>
            <p:nvPr/>
          </p:nvSpPr>
          <p:spPr>
            <a:xfrm>
              <a:off x="1"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6" name="Google Shape;256;p39"/>
            <p:cNvSpPr/>
            <p:nvPr/>
          </p:nvSpPr>
          <p:spPr>
            <a:xfrm>
              <a:off x="2193874"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7" name="Google Shape;257;p39"/>
            <p:cNvSpPr/>
            <p:nvPr/>
          </p:nvSpPr>
          <p:spPr>
            <a:xfrm>
              <a:off x="873232" y="1523415"/>
              <a:ext cx="2864400" cy="2534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8" name="Google Shape;258;p39"/>
            <p:cNvSpPr/>
            <p:nvPr/>
          </p:nvSpPr>
          <p:spPr>
            <a:xfrm>
              <a:off x="4533576"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9" name="Google Shape;259;p39"/>
            <p:cNvSpPr/>
            <p:nvPr/>
          </p:nvSpPr>
          <p:spPr>
            <a:xfrm>
              <a:off x="6727449"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0" name="Google Shape;260;p39"/>
            <p:cNvSpPr/>
            <p:nvPr/>
          </p:nvSpPr>
          <p:spPr>
            <a:xfrm>
              <a:off x="4533576"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1" name="Google Shape;261;p39"/>
            <p:cNvSpPr/>
            <p:nvPr/>
          </p:nvSpPr>
          <p:spPr>
            <a:xfrm>
              <a:off x="6727449"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2" name="Google Shape;262;p39"/>
            <p:cNvSpPr/>
            <p:nvPr/>
          </p:nvSpPr>
          <p:spPr>
            <a:xfrm>
              <a:off x="5406807" y="1523415"/>
              <a:ext cx="2864400" cy="2534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63" name="Google Shape;263;p39"/>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264" name="Google Shape;264;p39"/>
          <p:cNvSpPr txBox="1">
            <a:spLocks noGrp="1"/>
          </p:cNvSpPr>
          <p:nvPr>
            <p:ph type="title" idx="2"/>
          </p:nvPr>
        </p:nvSpPr>
        <p:spPr>
          <a:xfrm>
            <a:off x="5675995" y="176843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65" name="Google Shape;265;p39"/>
          <p:cNvSpPr txBox="1">
            <a:spLocks noGrp="1"/>
          </p:cNvSpPr>
          <p:nvPr>
            <p:ph type="body" idx="1"/>
          </p:nvPr>
        </p:nvSpPr>
        <p:spPr>
          <a:xfrm>
            <a:off x="5675995" y="209446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66" name="Google Shape;266;p39"/>
          <p:cNvSpPr txBox="1">
            <a:spLocks noGrp="1"/>
          </p:cNvSpPr>
          <p:nvPr>
            <p:ph type="title" idx="3"/>
          </p:nvPr>
        </p:nvSpPr>
        <p:spPr>
          <a:xfrm>
            <a:off x="5675995" y="314818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67" name="Google Shape;267;p39"/>
          <p:cNvSpPr txBox="1">
            <a:spLocks noGrp="1"/>
          </p:cNvSpPr>
          <p:nvPr>
            <p:ph type="body" idx="4"/>
          </p:nvPr>
        </p:nvSpPr>
        <p:spPr>
          <a:xfrm>
            <a:off x="5675995" y="347421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68" name="Google Shape;268;p39"/>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69" name="Google Shape;269;p39"/>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70" name="Google Shape;270;p39"/>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71" name="Google Shape;271;p39"/>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orizontal two column 1">
  <p:cSld name="ONE_COLUMN_TEXT">
    <p:bg>
      <p:bgPr>
        <a:solidFill>
          <a:schemeClr val="dk2"/>
        </a:solidFill>
        <a:effectLst/>
      </p:bgPr>
    </p:bg>
    <p:spTree>
      <p:nvGrpSpPr>
        <p:cNvPr id="1" name="Shape 272"/>
        <p:cNvGrpSpPr/>
        <p:nvPr/>
      </p:nvGrpSpPr>
      <p:grpSpPr>
        <a:xfrm>
          <a:off x="0" y="0"/>
          <a:ext cx="0" cy="0"/>
          <a:chOff x="0" y="0"/>
          <a:chExt cx="0" cy="0"/>
        </a:xfrm>
      </p:grpSpPr>
      <p:sp>
        <p:nvSpPr>
          <p:cNvPr id="273" name="Google Shape;273;p40"/>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74" name="Google Shape;274;p40"/>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275" name="Google Shape;275;p40"/>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grpSp>
        <p:nvGrpSpPr>
          <p:cNvPr id="276" name="Google Shape;276;p40"/>
          <p:cNvGrpSpPr/>
          <p:nvPr/>
        </p:nvGrpSpPr>
        <p:grpSpPr>
          <a:xfrm>
            <a:off x="1675" y="656598"/>
            <a:ext cx="9143766" cy="4268100"/>
            <a:chOff x="1675" y="656598"/>
            <a:chExt cx="9143766" cy="4268100"/>
          </a:xfrm>
        </p:grpSpPr>
        <p:sp>
          <p:nvSpPr>
            <p:cNvPr id="277" name="Google Shape;277;p40"/>
            <p:cNvSpPr/>
            <p:nvPr/>
          </p:nvSpPr>
          <p:spPr>
            <a:xfrm>
              <a:off x="1675" y="656598"/>
              <a:ext cx="31917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8" name="Google Shape;278;p40"/>
            <p:cNvSpPr/>
            <p:nvPr/>
          </p:nvSpPr>
          <p:spPr>
            <a:xfrm>
              <a:off x="2977708" y="656598"/>
              <a:ext cx="31917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9" name="Google Shape;279;p40"/>
            <p:cNvSpPr/>
            <p:nvPr/>
          </p:nvSpPr>
          <p:spPr>
            <a:xfrm>
              <a:off x="5953741" y="656598"/>
              <a:ext cx="31917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80" name="Google Shape;280;p4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281" name="Google Shape;281;p40"/>
          <p:cNvSpPr txBox="1">
            <a:spLocks noGrp="1"/>
          </p:cNvSpPr>
          <p:nvPr>
            <p:ph type="title"/>
          </p:nvPr>
        </p:nvSpPr>
        <p:spPr>
          <a:xfrm>
            <a:off x="434800" y="2593849"/>
            <a:ext cx="2325600" cy="393600"/>
          </a:xfrm>
          <a:prstGeom prst="rect">
            <a:avLst/>
          </a:prstGeom>
        </p:spPr>
        <p:txBody>
          <a:bodyPr spcFirstLastPara="1" wrap="square" lIns="0" tIns="0" rIns="0" bIns="0" anchor="ctr"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82" name="Google Shape;282;p40"/>
          <p:cNvSpPr txBox="1">
            <a:spLocks noGrp="1"/>
          </p:cNvSpPr>
          <p:nvPr>
            <p:ph type="title" idx="2"/>
          </p:nvPr>
        </p:nvSpPr>
        <p:spPr>
          <a:xfrm>
            <a:off x="3410831"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83" name="Google Shape;283;p40"/>
          <p:cNvSpPr txBox="1">
            <a:spLocks noGrp="1"/>
          </p:cNvSpPr>
          <p:nvPr>
            <p:ph type="body" idx="1"/>
          </p:nvPr>
        </p:nvSpPr>
        <p:spPr>
          <a:xfrm>
            <a:off x="3410831" y="260677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84" name="Google Shape;284;p40"/>
          <p:cNvSpPr txBox="1">
            <a:spLocks noGrp="1"/>
          </p:cNvSpPr>
          <p:nvPr>
            <p:ph type="title" idx="3"/>
          </p:nvPr>
        </p:nvSpPr>
        <p:spPr>
          <a:xfrm>
            <a:off x="6454256"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85" name="Google Shape;285;p40"/>
          <p:cNvSpPr txBox="1">
            <a:spLocks noGrp="1"/>
          </p:cNvSpPr>
          <p:nvPr>
            <p:ph type="body" idx="4"/>
          </p:nvPr>
        </p:nvSpPr>
        <p:spPr>
          <a:xfrm>
            <a:off x="6454256" y="2606773"/>
            <a:ext cx="2325600" cy="677400"/>
          </a:xfrm>
          <a:prstGeom prst="rect">
            <a:avLst/>
          </a:prstGeom>
          <a:noFill/>
          <a:ln>
            <a:noFill/>
          </a:ln>
        </p:spPr>
        <p:txBody>
          <a:bodyPr spcFirstLastPara="1" wrap="square" lIns="0" tIns="0" rIns="0" bIns="0" anchor="t" anchorCtr="0">
            <a:no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286" name="Google Shape;286;p40"/>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87" name="Google Shape;287;p40"/>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88" name="Google Shape;288;p40"/>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89" name="Google Shape;289;p40"/>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wo column 2">
  <p:cSld name="MAIN_POINT">
    <p:bg>
      <p:bgPr>
        <a:solidFill>
          <a:schemeClr val="lt2"/>
        </a:solidFill>
        <a:effectLst/>
      </p:bgPr>
    </p:bg>
    <p:spTree>
      <p:nvGrpSpPr>
        <p:cNvPr id="1" name="Shape 290"/>
        <p:cNvGrpSpPr/>
        <p:nvPr/>
      </p:nvGrpSpPr>
      <p:grpSpPr>
        <a:xfrm>
          <a:off x="0" y="0"/>
          <a:ext cx="0" cy="0"/>
          <a:chOff x="0" y="0"/>
          <a:chExt cx="0" cy="0"/>
        </a:xfrm>
      </p:grpSpPr>
      <p:grpSp>
        <p:nvGrpSpPr>
          <p:cNvPr id="291" name="Google Shape;291;p41"/>
          <p:cNvGrpSpPr/>
          <p:nvPr/>
        </p:nvGrpSpPr>
        <p:grpSpPr>
          <a:xfrm>
            <a:off x="-25" y="656852"/>
            <a:ext cx="9144036" cy="4268100"/>
            <a:chOff x="-25" y="656852"/>
            <a:chExt cx="9144036" cy="4268100"/>
          </a:xfrm>
        </p:grpSpPr>
        <p:sp>
          <p:nvSpPr>
            <p:cNvPr id="292" name="Google Shape;292;p41"/>
            <p:cNvSpPr/>
            <p:nvPr/>
          </p:nvSpPr>
          <p:spPr>
            <a:xfrm rot="-5400000">
              <a:off x="3345537"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93" name="Google Shape;293;p41"/>
            <p:cNvSpPr/>
            <p:nvPr/>
          </p:nvSpPr>
          <p:spPr>
            <a:xfrm rot="-5400000">
              <a:off x="4657144"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94" name="Google Shape;294;p41"/>
            <p:cNvSpPr/>
            <p:nvPr/>
          </p:nvSpPr>
          <p:spPr>
            <a:xfrm rot="-5400000">
              <a:off x="5968811"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95" name="Google Shape;295;p41"/>
            <p:cNvSpPr/>
            <p:nvPr/>
          </p:nvSpPr>
          <p:spPr>
            <a:xfrm rot="-5400000">
              <a:off x="-1092925"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96" name="Google Shape;296;p41"/>
            <p:cNvSpPr/>
            <p:nvPr/>
          </p:nvSpPr>
          <p:spPr>
            <a:xfrm rot="-5400000">
              <a:off x="218682"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97" name="Google Shape;297;p41"/>
            <p:cNvSpPr/>
            <p:nvPr/>
          </p:nvSpPr>
          <p:spPr>
            <a:xfrm rot="-5400000">
              <a:off x="1530349"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298" name="Google Shape;298;p41"/>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99" name="Google Shape;299;p41"/>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00" name="Google Shape;300;p41"/>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01" name="Google Shape;301;p41"/>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302" name="Google Shape;302;p41"/>
          <p:cNvSpPr txBox="1">
            <a:spLocks noGrp="1"/>
          </p:cNvSpPr>
          <p:nvPr>
            <p:ph type="title" idx="2"/>
          </p:nvPr>
        </p:nvSpPr>
        <p:spPr>
          <a:xfrm>
            <a:off x="5675995" y="176843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03" name="Google Shape;303;p41"/>
          <p:cNvSpPr txBox="1">
            <a:spLocks noGrp="1"/>
          </p:cNvSpPr>
          <p:nvPr>
            <p:ph type="body" idx="1"/>
          </p:nvPr>
        </p:nvSpPr>
        <p:spPr>
          <a:xfrm>
            <a:off x="5675995" y="209446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04" name="Google Shape;304;p41"/>
          <p:cNvSpPr txBox="1">
            <a:spLocks noGrp="1"/>
          </p:cNvSpPr>
          <p:nvPr>
            <p:ph type="title" idx="3"/>
          </p:nvPr>
        </p:nvSpPr>
        <p:spPr>
          <a:xfrm>
            <a:off x="5675995" y="314818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05" name="Google Shape;305;p41"/>
          <p:cNvSpPr txBox="1">
            <a:spLocks noGrp="1"/>
          </p:cNvSpPr>
          <p:nvPr>
            <p:ph type="body" idx="4"/>
          </p:nvPr>
        </p:nvSpPr>
        <p:spPr>
          <a:xfrm>
            <a:off x="5675995" y="347421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06" name="Google Shape;306;p41"/>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07" name="Google Shape;307;p41"/>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08" name="Google Shape;308;p41"/>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09" name="Google Shape;309;p41"/>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orizontal two column 2">
  <p:cSld name="SECTION_TITLE_AND_DESCRIPTION_1">
    <p:bg>
      <p:bgPr>
        <a:solidFill>
          <a:schemeClr val="accent1"/>
        </a:solidFill>
        <a:effectLst/>
      </p:bgPr>
    </p:bg>
    <p:spTree>
      <p:nvGrpSpPr>
        <p:cNvPr id="1" name="Shape 310"/>
        <p:cNvGrpSpPr/>
        <p:nvPr/>
      </p:nvGrpSpPr>
      <p:grpSpPr>
        <a:xfrm>
          <a:off x="0" y="0"/>
          <a:ext cx="0" cy="0"/>
          <a:chOff x="0" y="0"/>
          <a:chExt cx="0" cy="0"/>
        </a:xfrm>
      </p:grpSpPr>
      <p:grpSp>
        <p:nvGrpSpPr>
          <p:cNvPr id="311" name="Google Shape;311;p42"/>
          <p:cNvGrpSpPr/>
          <p:nvPr/>
        </p:nvGrpSpPr>
        <p:grpSpPr>
          <a:xfrm>
            <a:off x="0" y="655700"/>
            <a:ext cx="9143980" cy="4282350"/>
            <a:chOff x="0" y="655700"/>
            <a:chExt cx="9143980" cy="4282350"/>
          </a:xfrm>
        </p:grpSpPr>
        <p:sp>
          <p:nvSpPr>
            <p:cNvPr id="312" name="Google Shape;312;p42"/>
            <p:cNvSpPr/>
            <p:nvPr/>
          </p:nvSpPr>
          <p:spPr>
            <a:xfrm>
              <a:off x="0" y="65570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3" name="Google Shape;313;p42"/>
            <p:cNvSpPr/>
            <p:nvPr/>
          </p:nvSpPr>
          <p:spPr>
            <a:xfrm rot="10800000" flipH="1">
              <a:off x="0" y="245405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4" name="Google Shape;314;p42"/>
            <p:cNvSpPr/>
            <p:nvPr/>
          </p:nvSpPr>
          <p:spPr>
            <a:xfrm>
              <a:off x="3017990" y="65570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5" name="Google Shape;315;p42"/>
            <p:cNvSpPr/>
            <p:nvPr/>
          </p:nvSpPr>
          <p:spPr>
            <a:xfrm rot="10800000" flipH="1">
              <a:off x="3017990" y="245405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6" name="Google Shape;316;p42"/>
            <p:cNvSpPr/>
            <p:nvPr/>
          </p:nvSpPr>
          <p:spPr>
            <a:xfrm>
              <a:off x="6035980" y="65570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7" name="Google Shape;317;p42"/>
            <p:cNvSpPr/>
            <p:nvPr/>
          </p:nvSpPr>
          <p:spPr>
            <a:xfrm rot="10800000" flipH="1">
              <a:off x="6035980" y="245405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18" name="Google Shape;318;p42"/>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19" name="Google Shape;319;p42"/>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20" name="Google Shape;320;p42"/>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21" name="Google Shape;321;p4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322" name="Google Shape;322;p42"/>
          <p:cNvSpPr txBox="1">
            <a:spLocks noGrp="1"/>
          </p:cNvSpPr>
          <p:nvPr>
            <p:ph type="title"/>
          </p:nvPr>
        </p:nvSpPr>
        <p:spPr>
          <a:xfrm>
            <a:off x="434800" y="2593849"/>
            <a:ext cx="2325600" cy="393600"/>
          </a:xfrm>
          <a:prstGeom prst="rect">
            <a:avLst/>
          </a:prstGeom>
        </p:spPr>
        <p:txBody>
          <a:bodyPr spcFirstLastPara="1" wrap="square" lIns="0" tIns="0" rIns="0" bIns="0" anchor="ctr"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323" name="Google Shape;323;p42"/>
          <p:cNvSpPr txBox="1">
            <a:spLocks noGrp="1"/>
          </p:cNvSpPr>
          <p:nvPr>
            <p:ph type="title" idx="2"/>
          </p:nvPr>
        </p:nvSpPr>
        <p:spPr>
          <a:xfrm>
            <a:off x="3410831"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24" name="Google Shape;324;p42"/>
          <p:cNvSpPr txBox="1">
            <a:spLocks noGrp="1"/>
          </p:cNvSpPr>
          <p:nvPr>
            <p:ph type="body" idx="1"/>
          </p:nvPr>
        </p:nvSpPr>
        <p:spPr>
          <a:xfrm>
            <a:off x="3410831" y="260677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25" name="Google Shape;325;p42"/>
          <p:cNvSpPr txBox="1">
            <a:spLocks noGrp="1"/>
          </p:cNvSpPr>
          <p:nvPr>
            <p:ph type="title" idx="3"/>
          </p:nvPr>
        </p:nvSpPr>
        <p:spPr>
          <a:xfrm>
            <a:off x="6454256"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26" name="Google Shape;326;p42"/>
          <p:cNvSpPr txBox="1">
            <a:spLocks noGrp="1"/>
          </p:cNvSpPr>
          <p:nvPr>
            <p:ph type="body" idx="4"/>
          </p:nvPr>
        </p:nvSpPr>
        <p:spPr>
          <a:xfrm>
            <a:off x="6454256" y="2606773"/>
            <a:ext cx="2325600" cy="677400"/>
          </a:xfrm>
          <a:prstGeom prst="rect">
            <a:avLst/>
          </a:prstGeom>
          <a:noFill/>
          <a:ln>
            <a:noFill/>
          </a:ln>
        </p:spPr>
        <p:txBody>
          <a:bodyPr spcFirstLastPara="1" wrap="square" lIns="0" tIns="0" rIns="0" bIns="0" anchor="t" anchorCtr="0">
            <a:no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27" name="Google Shape;327;p42"/>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28" name="Google Shape;328;p42"/>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29" name="Google Shape;329;p42"/>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30" name="Google Shape;330;p42"/>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3" name="Google Shape;63;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4" name="Google Shape;64;p1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wo column 3">
  <p:cSld name="CAPTION_ONLY_1">
    <p:bg>
      <p:bgPr>
        <a:solidFill>
          <a:schemeClr val="accent2"/>
        </a:solidFill>
        <a:effectLst/>
      </p:bgPr>
    </p:bg>
    <p:spTree>
      <p:nvGrpSpPr>
        <p:cNvPr id="1" name="Shape 331"/>
        <p:cNvGrpSpPr/>
        <p:nvPr/>
      </p:nvGrpSpPr>
      <p:grpSpPr>
        <a:xfrm>
          <a:off x="0" y="0"/>
          <a:ext cx="0" cy="0"/>
          <a:chOff x="0" y="0"/>
          <a:chExt cx="0" cy="0"/>
        </a:xfrm>
      </p:grpSpPr>
      <p:grpSp>
        <p:nvGrpSpPr>
          <p:cNvPr id="332" name="Google Shape;332;p43"/>
          <p:cNvGrpSpPr/>
          <p:nvPr/>
        </p:nvGrpSpPr>
        <p:grpSpPr>
          <a:xfrm>
            <a:off x="45" y="656725"/>
            <a:ext cx="9144010" cy="4268100"/>
            <a:chOff x="45" y="656725"/>
            <a:chExt cx="9144010" cy="4268100"/>
          </a:xfrm>
        </p:grpSpPr>
        <p:sp>
          <p:nvSpPr>
            <p:cNvPr id="333" name="Google Shape;333;p43"/>
            <p:cNvSpPr/>
            <p:nvPr/>
          </p:nvSpPr>
          <p:spPr>
            <a:xfrm rot="-5400000" flipH="1">
              <a:off x="120255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34" name="Google Shape;334;p43"/>
            <p:cNvSpPr/>
            <p:nvPr/>
          </p:nvSpPr>
          <p:spPr>
            <a:xfrm rot="5400000">
              <a:off x="-89230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35" name="Google Shape;335;p43"/>
            <p:cNvSpPr/>
            <p:nvPr/>
          </p:nvSpPr>
          <p:spPr>
            <a:xfrm rot="5400000" flipH="1">
              <a:off x="367344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36" name="Google Shape;336;p43"/>
            <p:cNvSpPr/>
            <p:nvPr/>
          </p:nvSpPr>
          <p:spPr>
            <a:xfrm rot="-5400000">
              <a:off x="576830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37" name="Google Shape;337;p43"/>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38" name="Google Shape;338;p43"/>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39" name="Google Shape;339;p43"/>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40" name="Google Shape;340;p43"/>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341" name="Google Shape;341;p43"/>
          <p:cNvSpPr txBox="1">
            <a:spLocks noGrp="1"/>
          </p:cNvSpPr>
          <p:nvPr>
            <p:ph type="title" idx="2"/>
          </p:nvPr>
        </p:nvSpPr>
        <p:spPr>
          <a:xfrm>
            <a:off x="5675995" y="176843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42" name="Google Shape;342;p43"/>
          <p:cNvSpPr txBox="1">
            <a:spLocks noGrp="1"/>
          </p:cNvSpPr>
          <p:nvPr>
            <p:ph type="body" idx="1"/>
          </p:nvPr>
        </p:nvSpPr>
        <p:spPr>
          <a:xfrm>
            <a:off x="5675995" y="209446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43" name="Google Shape;343;p43"/>
          <p:cNvSpPr txBox="1">
            <a:spLocks noGrp="1"/>
          </p:cNvSpPr>
          <p:nvPr>
            <p:ph type="title" idx="3"/>
          </p:nvPr>
        </p:nvSpPr>
        <p:spPr>
          <a:xfrm>
            <a:off x="5675995" y="314818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44" name="Google Shape;344;p43"/>
          <p:cNvSpPr txBox="1">
            <a:spLocks noGrp="1"/>
          </p:cNvSpPr>
          <p:nvPr>
            <p:ph type="body" idx="4"/>
          </p:nvPr>
        </p:nvSpPr>
        <p:spPr>
          <a:xfrm>
            <a:off x="5675995" y="347421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45" name="Google Shape;345;p43"/>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46" name="Google Shape;346;p43"/>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47" name="Google Shape;347;p43"/>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48" name="Google Shape;348;p43"/>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orizontal two column 3">
  <p:cSld name="BIG_NUMBER_2">
    <p:bg>
      <p:bgPr>
        <a:solidFill>
          <a:schemeClr val="accent3"/>
        </a:solidFill>
        <a:effectLst/>
      </p:bgPr>
    </p:bg>
    <p:spTree>
      <p:nvGrpSpPr>
        <p:cNvPr id="1" name="Shape 349"/>
        <p:cNvGrpSpPr/>
        <p:nvPr/>
      </p:nvGrpSpPr>
      <p:grpSpPr>
        <a:xfrm>
          <a:off x="0" y="0"/>
          <a:ext cx="0" cy="0"/>
          <a:chOff x="0" y="0"/>
          <a:chExt cx="0" cy="0"/>
        </a:xfrm>
      </p:grpSpPr>
      <p:grpSp>
        <p:nvGrpSpPr>
          <p:cNvPr id="350" name="Google Shape;350;p44"/>
          <p:cNvGrpSpPr/>
          <p:nvPr/>
        </p:nvGrpSpPr>
        <p:grpSpPr>
          <a:xfrm>
            <a:off x="0" y="650025"/>
            <a:ext cx="9143966" cy="4268100"/>
            <a:chOff x="0" y="650025"/>
            <a:chExt cx="9143966" cy="4268100"/>
          </a:xfrm>
        </p:grpSpPr>
        <p:sp>
          <p:nvSpPr>
            <p:cNvPr id="351" name="Google Shape;351;p44"/>
            <p:cNvSpPr/>
            <p:nvPr/>
          </p:nvSpPr>
          <p:spPr>
            <a:xfrm>
              <a:off x="0" y="650025"/>
              <a:ext cx="3068700" cy="4268100"/>
            </a:xfrm>
            <a:prstGeom prst="plaque">
              <a:avLst>
                <a:gd name="adj" fmla="val 2136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52" name="Google Shape;352;p44"/>
            <p:cNvSpPr/>
            <p:nvPr/>
          </p:nvSpPr>
          <p:spPr>
            <a:xfrm>
              <a:off x="3037633" y="650025"/>
              <a:ext cx="3068700" cy="4268100"/>
            </a:xfrm>
            <a:prstGeom prst="plaque">
              <a:avLst>
                <a:gd name="adj" fmla="val 2136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53" name="Google Shape;353;p44"/>
            <p:cNvSpPr/>
            <p:nvPr/>
          </p:nvSpPr>
          <p:spPr>
            <a:xfrm>
              <a:off x="6075266" y="650025"/>
              <a:ext cx="3068700" cy="4268100"/>
            </a:xfrm>
            <a:prstGeom prst="plaque">
              <a:avLst>
                <a:gd name="adj" fmla="val 2136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54" name="Google Shape;354;p44"/>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55" name="Google Shape;355;p44"/>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56" name="Google Shape;356;p44"/>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57" name="Google Shape;357;p44"/>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358" name="Google Shape;358;p44"/>
          <p:cNvSpPr txBox="1">
            <a:spLocks noGrp="1"/>
          </p:cNvSpPr>
          <p:nvPr>
            <p:ph type="title"/>
          </p:nvPr>
        </p:nvSpPr>
        <p:spPr>
          <a:xfrm>
            <a:off x="434800" y="2593849"/>
            <a:ext cx="2325600" cy="393600"/>
          </a:xfrm>
          <a:prstGeom prst="rect">
            <a:avLst/>
          </a:prstGeom>
        </p:spPr>
        <p:txBody>
          <a:bodyPr spcFirstLastPara="1" wrap="square" lIns="0" tIns="0" rIns="0" bIns="0" anchor="ctr"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359" name="Google Shape;359;p44"/>
          <p:cNvSpPr txBox="1">
            <a:spLocks noGrp="1"/>
          </p:cNvSpPr>
          <p:nvPr>
            <p:ph type="title" idx="2"/>
          </p:nvPr>
        </p:nvSpPr>
        <p:spPr>
          <a:xfrm>
            <a:off x="3410831"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60" name="Google Shape;360;p44"/>
          <p:cNvSpPr txBox="1">
            <a:spLocks noGrp="1"/>
          </p:cNvSpPr>
          <p:nvPr>
            <p:ph type="body" idx="1"/>
          </p:nvPr>
        </p:nvSpPr>
        <p:spPr>
          <a:xfrm>
            <a:off x="3410831" y="260677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61" name="Google Shape;361;p44"/>
          <p:cNvSpPr txBox="1">
            <a:spLocks noGrp="1"/>
          </p:cNvSpPr>
          <p:nvPr>
            <p:ph type="title" idx="3"/>
          </p:nvPr>
        </p:nvSpPr>
        <p:spPr>
          <a:xfrm>
            <a:off x="6454256"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62" name="Google Shape;362;p44"/>
          <p:cNvSpPr txBox="1">
            <a:spLocks noGrp="1"/>
          </p:cNvSpPr>
          <p:nvPr>
            <p:ph type="body" idx="4"/>
          </p:nvPr>
        </p:nvSpPr>
        <p:spPr>
          <a:xfrm>
            <a:off x="6454256" y="2606773"/>
            <a:ext cx="2325600" cy="677400"/>
          </a:xfrm>
          <a:prstGeom prst="rect">
            <a:avLst/>
          </a:prstGeom>
          <a:noFill/>
          <a:ln>
            <a:noFill/>
          </a:ln>
        </p:spPr>
        <p:txBody>
          <a:bodyPr spcFirstLastPara="1" wrap="square" lIns="0" tIns="0" rIns="0" bIns="0" anchor="t" anchorCtr="0">
            <a:no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63" name="Google Shape;363;p44"/>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64" name="Google Shape;364;p44"/>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65" name="Google Shape;365;p44"/>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66" name="Google Shape;366;p44"/>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points 2">
  <p:cSld name="BIG_NUMBER_1_2">
    <p:bg>
      <p:bgPr>
        <a:solidFill>
          <a:schemeClr val="dk2"/>
        </a:solidFill>
        <a:effectLst/>
      </p:bgPr>
    </p:bg>
    <p:spTree>
      <p:nvGrpSpPr>
        <p:cNvPr id="1" name="Shape 367"/>
        <p:cNvGrpSpPr/>
        <p:nvPr/>
      </p:nvGrpSpPr>
      <p:grpSpPr>
        <a:xfrm>
          <a:off x="0" y="0"/>
          <a:ext cx="0" cy="0"/>
          <a:chOff x="0" y="0"/>
          <a:chExt cx="0" cy="0"/>
        </a:xfrm>
      </p:grpSpPr>
      <p:grpSp>
        <p:nvGrpSpPr>
          <p:cNvPr id="368" name="Google Shape;368;p45"/>
          <p:cNvGrpSpPr/>
          <p:nvPr/>
        </p:nvGrpSpPr>
        <p:grpSpPr>
          <a:xfrm>
            <a:off x="0" y="1477575"/>
            <a:ext cx="9145300" cy="3447050"/>
            <a:chOff x="0" y="1477575"/>
            <a:chExt cx="9145300" cy="3447050"/>
          </a:xfrm>
        </p:grpSpPr>
        <p:sp>
          <p:nvSpPr>
            <p:cNvPr id="369" name="Google Shape;369;p45"/>
            <p:cNvSpPr/>
            <p:nvPr/>
          </p:nvSpPr>
          <p:spPr>
            <a:xfrm>
              <a:off x="0" y="3195412"/>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0" name="Google Shape;370;p45"/>
            <p:cNvSpPr/>
            <p:nvPr/>
          </p:nvSpPr>
          <p:spPr>
            <a:xfrm>
              <a:off x="0" y="1477575"/>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1" name="Google Shape;371;p45"/>
            <p:cNvSpPr/>
            <p:nvPr/>
          </p:nvSpPr>
          <p:spPr>
            <a:xfrm>
              <a:off x="6097300" y="3195412"/>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2" name="Google Shape;372;p45"/>
            <p:cNvSpPr/>
            <p:nvPr/>
          </p:nvSpPr>
          <p:spPr>
            <a:xfrm>
              <a:off x="6097300" y="1477575"/>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3" name="Google Shape;373;p45"/>
            <p:cNvSpPr/>
            <p:nvPr/>
          </p:nvSpPr>
          <p:spPr>
            <a:xfrm>
              <a:off x="3048000" y="3195412"/>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4" name="Google Shape;374;p45"/>
            <p:cNvSpPr/>
            <p:nvPr/>
          </p:nvSpPr>
          <p:spPr>
            <a:xfrm>
              <a:off x="3048000" y="1477575"/>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75" name="Google Shape;375;p45"/>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76" name="Google Shape;376;p4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77" name="Google Shape;377;p45"/>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78" name="Google Shape;378;p45"/>
          <p:cNvSpPr txBox="1">
            <a:spLocks noGrp="1"/>
          </p:cNvSpPr>
          <p:nvPr>
            <p:ph type="title"/>
          </p:nvPr>
        </p:nvSpPr>
        <p:spPr>
          <a:xfrm>
            <a:off x="437250" y="768288"/>
            <a:ext cx="8269500" cy="384900"/>
          </a:xfrm>
          <a:prstGeom prst="rect">
            <a:avLst/>
          </a:prstGeom>
        </p:spPr>
        <p:txBody>
          <a:bodyPr spcFirstLastPara="1" wrap="square" lIns="0" tIns="0" rIns="0" bIns="0" anchor="t" anchorCtr="0">
            <a:noAutofit/>
          </a:bodyPr>
          <a:lstStyle>
            <a:lvl1pPr lvl="0">
              <a:spcBef>
                <a:spcPts val="0"/>
              </a:spcBef>
              <a:spcAft>
                <a:spcPts val="0"/>
              </a:spcAft>
              <a:buSzPts val="2500"/>
              <a:buFont typeface="Figtree"/>
              <a:buNone/>
              <a:defRPr sz="2500"/>
            </a:lvl1pPr>
            <a:lvl2pPr lvl="1">
              <a:spcBef>
                <a:spcPts val="0"/>
              </a:spcBef>
              <a:spcAft>
                <a:spcPts val="0"/>
              </a:spcAft>
              <a:buSzPts val="2500"/>
              <a:buFont typeface="Figtree"/>
              <a:buNone/>
              <a:defRPr sz="2500"/>
            </a:lvl2pPr>
            <a:lvl3pPr lvl="2">
              <a:spcBef>
                <a:spcPts val="0"/>
              </a:spcBef>
              <a:spcAft>
                <a:spcPts val="0"/>
              </a:spcAft>
              <a:buSzPts val="2500"/>
              <a:buFont typeface="Figtree"/>
              <a:buNone/>
              <a:defRPr sz="2500"/>
            </a:lvl3pPr>
            <a:lvl4pPr lvl="3">
              <a:spcBef>
                <a:spcPts val="0"/>
              </a:spcBef>
              <a:spcAft>
                <a:spcPts val="0"/>
              </a:spcAft>
              <a:buSzPts val="2500"/>
              <a:buFont typeface="Figtree"/>
              <a:buNone/>
              <a:defRPr sz="2500"/>
            </a:lvl4pPr>
            <a:lvl5pPr lvl="4">
              <a:spcBef>
                <a:spcPts val="0"/>
              </a:spcBef>
              <a:spcAft>
                <a:spcPts val="0"/>
              </a:spcAft>
              <a:buSzPts val="2500"/>
              <a:buFont typeface="Figtree"/>
              <a:buNone/>
              <a:defRPr sz="2500"/>
            </a:lvl5pPr>
            <a:lvl6pPr lvl="5">
              <a:spcBef>
                <a:spcPts val="0"/>
              </a:spcBef>
              <a:spcAft>
                <a:spcPts val="0"/>
              </a:spcAft>
              <a:buSzPts val="2500"/>
              <a:buFont typeface="Figtree"/>
              <a:buNone/>
              <a:defRPr sz="2500"/>
            </a:lvl6pPr>
            <a:lvl7pPr lvl="6">
              <a:spcBef>
                <a:spcPts val="0"/>
              </a:spcBef>
              <a:spcAft>
                <a:spcPts val="0"/>
              </a:spcAft>
              <a:buSzPts val="2500"/>
              <a:buFont typeface="Figtree"/>
              <a:buNone/>
              <a:defRPr sz="2500"/>
            </a:lvl7pPr>
            <a:lvl8pPr lvl="7">
              <a:spcBef>
                <a:spcPts val="0"/>
              </a:spcBef>
              <a:spcAft>
                <a:spcPts val="0"/>
              </a:spcAft>
              <a:buSzPts val="2500"/>
              <a:buFont typeface="Figtree"/>
              <a:buNone/>
              <a:defRPr sz="2500"/>
            </a:lvl8pPr>
            <a:lvl9pPr lvl="8">
              <a:spcBef>
                <a:spcPts val="0"/>
              </a:spcBef>
              <a:spcAft>
                <a:spcPts val="0"/>
              </a:spcAft>
              <a:buSzPts val="2500"/>
              <a:buFont typeface="Figtree"/>
              <a:buNone/>
              <a:defRPr sz="2500"/>
            </a:lvl9pPr>
          </a:lstStyle>
          <a:p>
            <a:endParaRPr/>
          </a:p>
        </p:txBody>
      </p:sp>
      <p:sp>
        <p:nvSpPr>
          <p:cNvPr id="379" name="Google Shape;379;p45"/>
          <p:cNvSpPr txBox="1">
            <a:spLocks noGrp="1"/>
          </p:cNvSpPr>
          <p:nvPr>
            <p:ph type="title" idx="2"/>
          </p:nvPr>
        </p:nvSpPr>
        <p:spPr>
          <a:xfrm>
            <a:off x="3409838" y="202647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80" name="Google Shape;380;p45"/>
          <p:cNvSpPr txBox="1">
            <a:spLocks noGrp="1"/>
          </p:cNvSpPr>
          <p:nvPr>
            <p:ph type="body" idx="1"/>
          </p:nvPr>
        </p:nvSpPr>
        <p:spPr>
          <a:xfrm>
            <a:off x="3409838" y="235250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81" name="Google Shape;381;p45"/>
          <p:cNvSpPr txBox="1">
            <a:spLocks noGrp="1"/>
          </p:cNvSpPr>
          <p:nvPr>
            <p:ph type="title" idx="3"/>
          </p:nvPr>
        </p:nvSpPr>
        <p:spPr>
          <a:xfrm>
            <a:off x="362475" y="202647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82" name="Google Shape;382;p45"/>
          <p:cNvSpPr txBox="1">
            <a:spLocks noGrp="1"/>
          </p:cNvSpPr>
          <p:nvPr>
            <p:ph type="body" idx="4"/>
          </p:nvPr>
        </p:nvSpPr>
        <p:spPr>
          <a:xfrm>
            <a:off x="362475" y="235250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83" name="Google Shape;383;p45"/>
          <p:cNvSpPr txBox="1">
            <a:spLocks noGrp="1"/>
          </p:cNvSpPr>
          <p:nvPr>
            <p:ph type="title" idx="5"/>
          </p:nvPr>
        </p:nvSpPr>
        <p:spPr>
          <a:xfrm>
            <a:off x="6457200" y="202647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84" name="Google Shape;384;p45"/>
          <p:cNvSpPr txBox="1">
            <a:spLocks noGrp="1"/>
          </p:cNvSpPr>
          <p:nvPr>
            <p:ph type="body" idx="6"/>
          </p:nvPr>
        </p:nvSpPr>
        <p:spPr>
          <a:xfrm>
            <a:off x="6457200" y="235250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85" name="Google Shape;385;p45"/>
          <p:cNvSpPr txBox="1">
            <a:spLocks noGrp="1"/>
          </p:cNvSpPr>
          <p:nvPr>
            <p:ph type="title" idx="7"/>
          </p:nvPr>
        </p:nvSpPr>
        <p:spPr>
          <a:xfrm>
            <a:off x="362475" y="371102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86" name="Google Shape;386;p45"/>
          <p:cNvSpPr txBox="1">
            <a:spLocks noGrp="1"/>
          </p:cNvSpPr>
          <p:nvPr>
            <p:ph type="body" idx="8"/>
          </p:nvPr>
        </p:nvSpPr>
        <p:spPr>
          <a:xfrm>
            <a:off x="362475" y="403705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87" name="Google Shape;387;p45"/>
          <p:cNvSpPr txBox="1">
            <a:spLocks noGrp="1"/>
          </p:cNvSpPr>
          <p:nvPr>
            <p:ph type="title" idx="9"/>
          </p:nvPr>
        </p:nvSpPr>
        <p:spPr>
          <a:xfrm>
            <a:off x="3409200" y="371102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88" name="Google Shape;388;p45"/>
          <p:cNvSpPr txBox="1">
            <a:spLocks noGrp="1"/>
          </p:cNvSpPr>
          <p:nvPr>
            <p:ph type="body" idx="13"/>
          </p:nvPr>
        </p:nvSpPr>
        <p:spPr>
          <a:xfrm>
            <a:off x="3409200" y="403705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89" name="Google Shape;389;p45"/>
          <p:cNvSpPr txBox="1">
            <a:spLocks noGrp="1"/>
          </p:cNvSpPr>
          <p:nvPr>
            <p:ph type="title" idx="14"/>
          </p:nvPr>
        </p:nvSpPr>
        <p:spPr>
          <a:xfrm>
            <a:off x="6381150" y="371102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90" name="Google Shape;390;p45"/>
          <p:cNvSpPr txBox="1">
            <a:spLocks noGrp="1"/>
          </p:cNvSpPr>
          <p:nvPr>
            <p:ph type="body" idx="15"/>
          </p:nvPr>
        </p:nvSpPr>
        <p:spPr>
          <a:xfrm>
            <a:off x="6381150" y="403705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91" name="Google Shape;391;p45"/>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92" name="Google Shape;392;p45"/>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93" name="Google Shape;393;p45"/>
          <p:cNvSpPr txBox="1">
            <a:spLocks noGrp="1"/>
          </p:cNvSpPr>
          <p:nvPr>
            <p:ph type="subTitle" idx="16"/>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94" name="Google Shape;394;p45"/>
          <p:cNvSpPr txBox="1">
            <a:spLocks noGrp="1"/>
          </p:cNvSpPr>
          <p:nvPr>
            <p:ph type="subTitle" idx="17"/>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text">
  <p:cSld name="BIG_NUMBER_1_1">
    <p:bg>
      <p:bgPr>
        <a:solidFill>
          <a:schemeClr val="lt2"/>
        </a:solidFill>
        <a:effectLst/>
      </p:bgPr>
    </p:bg>
    <p:spTree>
      <p:nvGrpSpPr>
        <p:cNvPr id="1" name="Shape 395"/>
        <p:cNvGrpSpPr/>
        <p:nvPr/>
      </p:nvGrpSpPr>
      <p:grpSpPr>
        <a:xfrm>
          <a:off x="0" y="0"/>
          <a:ext cx="0" cy="0"/>
          <a:chOff x="0" y="0"/>
          <a:chExt cx="0" cy="0"/>
        </a:xfrm>
      </p:grpSpPr>
      <p:sp>
        <p:nvSpPr>
          <p:cNvPr id="396" name="Google Shape;396;p46"/>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97" name="Google Shape;397;p46"/>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398" name="Google Shape;398;p46"/>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99" name="Google Shape;399;p46"/>
          <p:cNvSpPr/>
          <p:nvPr/>
        </p:nvSpPr>
        <p:spPr>
          <a:xfrm>
            <a:off x="-150" y="656513"/>
            <a:ext cx="9144300" cy="4268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400" name="Google Shape;400;p46"/>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401" name="Google Shape;401;p46"/>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02" name="Google Shape;402;p46"/>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03" name="Google Shape;403;p46"/>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04" name="Google Shape;404;p46"/>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iz 1">
  <p:cSld name="BIG_NUMBER_1_1_1_1">
    <p:bg>
      <p:bgPr>
        <a:solidFill>
          <a:schemeClr val="accent2"/>
        </a:solidFill>
        <a:effectLst/>
      </p:bgPr>
    </p:bg>
    <p:spTree>
      <p:nvGrpSpPr>
        <p:cNvPr id="1" name="Shape 405"/>
        <p:cNvGrpSpPr/>
        <p:nvPr/>
      </p:nvGrpSpPr>
      <p:grpSpPr>
        <a:xfrm>
          <a:off x="0" y="0"/>
          <a:ext cx="0" cy="0"/>
          <a:chOff x="0" y="0"/>
          <a:chExt cx="0" cy="0"/>
        </a:xfrm>
      </p:grpSpPr>
      <p:grpSp>
        <p:nvGrpSpPr>
          <p:cNvPr id="406" name="Google Shape;406;p47"/>
          <p:cNvGrpSpPr/>
          <p:nvPr/>
        </p:nvGrpSpPr>
        <p:grpSpPr>
          <a:xfrm>
            <a:off x="-968" y="656650"/>
            <a:ext cx="9145937" cy="4268100"/>
            <a:chOff x="1666" y="656650"/>
            <a:chExt cx="9144108" cy="4268100"/>
          </a:xfrm>
        </p:grpSpPr>
        <p:sp>
          <p:nvSpPr>
            <p:cNvPr id="407" name="Google Shape;407;p47"/>
            <p:cNvSpPr/>
            <p:nvPr/>
          </p:nvSpPr>
          <p:spPr>
            <a:xfrm>
              <a:off x="166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08" name="Google Shape;408;p47"/>
            <p:cNvSpPr/>
            <p:nvPr/>
          </p:nvSpPr>
          <p:spPr>
            <a:xfrm>
              <a:off x="180874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09" name="Google Shape;409;p47"/>
            <p:cNvSpPr/>
            <p:nvPr/>
          </p:nvSpPr>
          <p:spPr>
            <a:xfrm>
              <a:off x="361582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10" name="Google Shape;410;p47"/>
            <p:cNvSpPr/>
            <p:nvPr/>
          </p:nvSpPr>
          <p:spPr>
            <a:xfrm>
              <a:off x="542290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11" name="Google Shape;411;p47"/>
            <p:cNvSpPr/>
            <p:nvPr/>
          </p:nvSpPr>
          <p:spPr>
            <a:xfrm>
              <a:off x="7229974"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412" name="Google Shape;412;p47"/>
          <p:cNvSpPr txBox="1">
            <a:spLocks noGrp="1"/>
          </p:cNvSpPr>
          <p:nvPr>
            <p:ph type="body" idx="1"/>
          </p:nvPr>
        </p:nvSpPr>
        <p:spPr>
          <a:xfrm>
            <a:off x="35137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3" name="Google Shape;413;p47"/>
          <p:cNvSpPr txBox="1">
            <a:spLocks noGrp="1"/>
          </p:cNvSpPr>
          <p:nvPr>
            <p:ph type="body" idx="2"/>
          </p:nvPr>
        </p:nvSpPr>
        <p:spPr>
          <a:xfrm>
            <a:off x="35137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4" name="Google Shape;414;p47"/>
          <p:cNvSpPr txBox="1">
            <a:spLocks noGrp="1"/>
          </p:cNvSpPr>
          <p:nvPr>
            <p:ph type="body" idx="3"/>
          </p:nvPr>
        </p:nvSpPr>
        <p:spPr>
          <a:xfrm>
            <a:off x="932400" y="2487400"/>
            <a:ext cx="7279200" cy="6465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415" name="Google Shape;415;p47"/>
          <p:cNvSpPr txBox="1">
            <a:spLocks noGrp="1"/>
          </p:cNvSpPr>
          <p:nvPr>
            <p:ph type="body" idx="4"/>
          </p:nvPr>
        </p:nvSpPr>
        <p:spPr>
          <a:xfrm>
            <a:off x="60951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6" name="Google Shape;416;p47"/>
          <p:cNvSpPr txBox="1">
            <a:spLocks noGrp="1"/>
          </p:cNvSpPr>
          <p:nvPr>
            <p:ph type="body" idx="5"/>
          </p:nvPr>
        </p:nvSpPr>
        <p:spPr>
          <a:xfrm>
            <a:off x="60951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7" name="Google Shape;417;p47"/>
          <p:cNvSpPr txBox="1">
            <a:spLocks noGrp="1"/>
          </p:cNvSpPr>
          <p:nvPr>
            <p:ph type="title"/>
          </p:nvPr>
        </p:nvSpPr>
        <p:spPr>
          <a:xfrm>
            <a:off x="932400" y="16349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418" name="Google Shape;418;p47"/>
          <p:cNvSpPr txBox="1">
            <a:spLocks noGrp="1"/>
          </p:cNvSpPr>
          <p:nvPr>
            <p:ph type="body" idx="6"/>
          </p:nvPr>
        </p:nvSpPr>
        <p:spPr>
          <a:xfrm>
            <a:off x="9324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9" name="Google Shape;419;p47"/>
          <p:cNvSpPr txBox="1">
            <a:spLocks noGrp="1"/>
          </p:cNvSpPr>
          <p:nvPr>
            <p:ph type="body" idx="7"/>
          </p:nvPr>
        </p:nvSpPr>
        <p:spPr>
          <a:xfrm>
            <a:off x="9324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20" name="Google Shape;420;p47"/>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21" name="Google Shape;421;p47"/>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422" name="Google Shape;422;p47"/>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23" name="Google Shape;423;p47"/>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cxnSp>
        <p:nvCxnSpPr>
          <p:cNvPr id="424" name="Google Shape;424;p47"/>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25" name="Google Shape;425;p47"/>
          <p:cNvSpPr txBox="1">
            <a:spLocks noGrp="1"/>
          </p:cNvSpPr>
          <p:nvPr>
            <p:ph type="subTitle" idx="8"/>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26" name="Google Shape;426;p47"/>
          <p:cNvSpPr txBox="1">
            <a:spLocks noGrp="1"/>
          </p:cNvSpPr>
          <p:nvPr>
            <p:ph type="subTitle" idx="9"/>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iz 1, response">
  <p:cSld name="BIG_NUMBER_1_1_1_1_1">
    <p:bg>
      <p:bgPr>
        <a:solidFill>
          <a:schemeClr val="accent3"/>
        </a:solidFill>
        <a:effectLst/>
      </p:bgPr>
    </p:bg>
    <p:spTree>
      <p:nvGrpSpPr>
        <p:cNvPr id="1" name="Shape 427"/>
        <p:cNvGrpSpPr/>
        <p:nvPr/>
      </p:nvGrpSpPr>
      <p:grpSpPr>
        <a:xfrm>
          <a:off x="0" y="0"/>
          <a:ext cx="0" cy="0"/>
          <a:chOff x="0" y="0"/>
          <a:chExt cx="0" cy="0"/>
        </a:xfrm>
      </p:grpSpPr>
      <p:grpSp>
        <p:nvGrpSpPr>
          <p:cNvPr id="428" name="Google Shape;428;p48"/>
          <p:cNvGrpSpPr/>
          <p:nvPr/>
        </p:nvGrpSpPr>
        <p:grpSpPr>
          <a:xfrm>
            <a:off x="-968" y="656650"/>
            <a:ext cx="9145937" cy="4268100"/>
            <a:chOff x="1666" y="656650"/>
            <a:chExt cx="9144108" cy="4268100"/>
          </a:xfrm>
        </p:grpSpPr>
        <p:sp>
          <p:nvSpPr>
            <p:cNvPr id="429" name="Google Shape;429;p48"/>
            <p:cNvSpPr/>
            <p:nvPr/>
          </p:nvSpPr>
          <p:spPr>
            <a:xfrm>
              <a:off x="166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30" name="Google Shape;430;p48"/>
            <p:cNvSpPr/>
            <p:nvPr/>
          </p:nvSpPr>
          <p:spPr>
            <a:xfrm>
              <a:off x="180874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31" name="Google Shape;431;p48"/>
            <p:cNvSpPr/>
            <p:nvPr/>
          </p:nvSpPr>
          <p:spPr>
            <a:xfrm>
              <a:off x="361582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32" name="Google Shape;432;p48"/>
            <p:cNvSpPr/>
            <p:nvPr/>
          </p:nvSpPr>
          <p:spPr>
            <a:xfrm>
              <a:off x="542290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33" name="Google Shape;433;p48"/>
            <p:cNvSpPr/>
            <p:nvPr/>
          </p:nvSpPr>
          <p:spPr>
            <a:xfrm>
              <a:off x="7229974"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434" name="Google Shape;434;p48"/>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35" name="Google Shape;435;p48"/>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436" name="Google Shape;436;p48"/>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37" name="Google Shape;437;p48"/>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438" name="Google Shape;438;p48"/>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39" name="Google Shape;439;p48"/>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40" name="Google Shape;440;p48"/>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41" name="Google Shape;441;p48"/>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iz 2">
  <p:cSld name="BIG_NUMBER_1_1_1_1_2">
    <p:bg>
      <p:bgPr>
        <a:solidFill>
          <a:schemeClr val="accent2"/>
        </a:solidFill>
        <a:effectLst/>
      </p:bgPr>
    </p:bg>
    <p:spTree>
      <p:nvGrpSpPr>
        <p:cNvPr id="1" name="Shape 442"/>
        <p:cNvGrpSpPr/>
        <p:nvPr/>
      </p:nvGrpSpPr>
      <p:grpSpPr>
        <a:xfrm>
          <a:off x="0" y="0"/>
          <a:ext cx="0" cy="0"/>
          <a:chOff x="0" y="0"/>
          <a:chExt cx="0" cy="0"/>
        </a:xfrm>
      </p:grpSpPr>
      <p:grpSp>
        <p:nvGrpSpPr>
          <p:cNvPr id="443" name="Google Shape;443;p49"/>
          <p:cNvGrpSpPr/>
          <p:nvPr/>
        </p:nvGrpSpPr>
        <p:grpSpPr>
          <a:xfrm>
            <a:off x="-25" y="656526"/>
            <a:ext cx="9143972" cy="4268100"/>
            <a:chOff x="-25" y="656526"/>
            <a:chExt cx="9143972" cy="4268100"/>
          </a:xfrm>
        </p:grpSpPr>
        <p:sp>
          <p:nvSpPr>
            <p:cNvPr id="444" name="Google Shape;444;p49"/>
            <p:cNvSpPr/>
            <p:nvPr/>
          </p:nvSpPr>
          <p:spPr>
            <a:xfrm rot="-5400000">
              <a:off x="-110875"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445" name="Google Shape;445;p49"/>
            <p:cNvSpPr/>
            <p:nvPr/>
          </p:nvSpPr>
          <p:spPr>
            <a:xfrm rot="-5400000">
              <a:off x="2437854"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446" name="Google Shape;446;p49"/>
            <p:cNvSpPr/>
            <p:nvPr/>
          </p:nvSpPr>
          <p:spPr>
            <a:xfrm rot="-5400000">
              <a:off x="4986697"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447" name="Google Shape;447;p49"/>
          <p:cNvSpPr txBox="1">
            <a:spLocks noGrp="1"/>
          </p:cNvSpPr>
          <p:nvPr>
            <p:ph type="body" idx="1"/>
          </p:nvPr>
        </p:nvSpPr>
        <p:spPr>
          <a:xfrm>
            <a:off x="932400" y="2487400"/>
            <a:ext cx="7279200" cy="6465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448" name="Google Shape;448;p49"/>
          <p:cNvSpPr txBox="1">
            <a:spLocks noGrp="1"/>
          </p:cNvSpPr>
          <p:nvPr>
            <p:ph type="title"/>
          </p:nvPr>
        </p:nvSpPr>
        <p:spPr>
          <a:xfrm>
            <a:off x="932400" y="16349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449" name="Google Shape;449;p49"/>
          <p:cNvSpPr txBox="1">
            <a:spLocks noGrp="1"/>
          </p:cNvSpPr>
          <p:nvPr>
            <p:ph type="body" idx="2"/>
          </p:nvPr>
        </p:nvSpPr>
        <p:spPr>
          <a:xfrm>
            <a:off x="9324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0" name="Google Shape;450;p49"/>
          <p:cNvSpPr txBox="1">
            <a:spLocks noGrp="1"/>
          </p:cNvSpPr>
          <p:nvPr>
            <p:ph type="body" idx="3"/>
          </p:nvPr>
        </p:nvSpPr>
        <p:spPr>
          <a:xfrm>
            <a:off x="9324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1" name="Google Shape;451;p49"/>
          <p:cNvSpPr txBox="1">
            <a:spLocks noGrp="1"/>
          </p:cNvSpPr>
          <p:nvPr>
            <p:ph type="body" idx="4"/>
          </p:nvPr>
        </p:nvSpPr>
        <p:spPr>
          <a:xfrm>
            <a:off x="35137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2" name="Google Shape;452;p49"/>
          <p:cNvSpPr txBox="1">
            <a:spLocks noGrp="1"/>
          </p:cNvSpPr>
          <p:nvPr>
            <p:ph type="body" idx="5"/>
          </p:nvPr>
        </p:nvSpPr>
        <p:spPr>
          <a:xfrm>
            <a:off x="35137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3" name="Google Shape;453;p49"/>
          <p:cNvSpPr txBox="1">
            <a:spLocks noGrp="1"/>
          </p:cNvSpPr>
          <p:nvPr>
            <p:ph type="body" idx="6"/>
          </p:nvPr>
        </p:nvSpPr>
        <p:spPr>
          <a:xfrm>
            <a:off x="60951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4" name="Google Shape;454;p49"/>
          <p:cNvSpPr txBox="1">
            <a:spLocks noGrp="1"/>
          </p:cNvSpPr>
          <p:nvPr>
            <p:ph type="body" idx="7"/>
          </p:nvPr>
        </p:nvSpPr>
        <p:spPr>
          <a:xfrm>
            <a:off x="60951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5" name="Google Shape;455;p49"/>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56" name="Google Shape;456;p49"/>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457" name="Google Shape;457;p49"/>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58" name="Google Shape;458;p49"/>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cxnSp>
        <p:nvCxnSpPr>
          <p:cNvPr id="459" name="Google Shape;459;p49"/>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60" name="Google Shape;460;p49"/>
          <p:cNvSpPr txBox="1">
            <a:spLocks noGrp="1"/>
          </p:cNvSpPr>
          <p:nvPr>
            <p:ph type="subTitle" idx="8"/>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61" name="Google Shape;461;p49"/>
          <p:cNvSpPr txBox="1">
            <a:spLocks noGrp="1"/>
          </p:cNvSpPr>
          <p:nvPr>
            <p:ph type="subTitle" idx="9"/>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iz 2, response">
  <p:cSld name="BIG_NUMBER_1_1_1_1_1_2">
    <p:bg>
      <p:bgPr>
        <a:solidFill>
          <a:schemeClr val="accent3"/>
        </a:solidFill>
        <a:effectLst/>
      </p:bgPr>
    </p:bg>
    <p:spTree>
      <p:nvGrpSpPr>
        <p:cNvPr id="1" name="Shape 462"/>
        <p:cNvGrpSpPr/>
        <p:nvPr/>
      </p:nvGrpSpPr>
      <p:grpSpPr>
        <a:xfrm>
          <a:off x="0" y="0"/>
          <a:ext cx="0" cy="0"/>
          <a:chOff x="0" y="0"/>
          <a:chExt cx="0" cy="0"/>
        </a:xfrm>
      </p:grpSpPr>
      <p:grpSp>
        <p:nvGrpSpPr>
          <p:cNvPr id="463" name="Google Shape;463;p50"/>
          <p:cNvGrpSpPr/>
          <p:nvPr/>
        </p:nvGrpSpPr>
        <p:grpSpPr>
          <a:xfrm>
            <a:off x="-25" y="656526"/>
            <a:ext cx="9143972" cy="4268100"/>
            <a:chOff x="-25" y="656526"/>
            <a:chExt cx="9143972" cy="4268100"/>
          </a:xfrm>
        </p:grpSpPr>
        <p:sp>
          <p:nvSpPr>
            <p:cNvPr id="464" name="Google Shape;464;p50"/>
            <p:cNvSpPr/>
            <p:nvPr/>
          </p:nvSpPr>
          <p:spPr>
            <a:xfrm rot="-5400000">
              <a:off x="-110875"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SemiBold"/>
                <a:ea typeface="Figtree SemiBold"/>
                <a:cs typeface="Figtree SemiBold"/>
                <a:sym typeface="Figtree SemiBold"/>
              </a:endParaRPr>
            </a:p>
          </p:txBody>
        </p:sp>
        <p:sp>
          <p:nvSpPr>
            <p:cNvPr id="465" name="Google Shape;465;p50"/>
            <p:cNvSpPr/>
            <p:nvPr/>
          </p:nvSpPr>
          <p:spPr>
            <a:xfrm rot="-5400000">
              <a:off x="2437854"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SemiBold"/>
                <a:ea typeface="Figtree SemiBold"/>
                <a:cs typeface="Figtree SemiBold"/>
                <a:sym typeface="Figtree SemiBold"/>
              </a:endParaRPr>
            </a:p>
          </p:txBody>
        </p:sp>
        <p:sp>
          <p:nvSpPr>
            <p:cNvPr id="466" name="Google Shape;466;p50"/>
            <p:cNvSpPr/>
            <p:nvPr/>
          </p:nvSpPr>
          <p:spPr>
            <a:xfrm rot="-5400000">
              <a:off x="4986697"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SemiBold"/>
                <a:ea typeface="Figtree SemiBold"/>
                <a:cs typeface="Figtree SemiBold"/>
                <a:sym typeface="Figtree SemiBold"/>
              </a:endParaRPr>
            </a:p>
          </p:txBody>
        </p:sp>
      </p:grpSp>
      <p:sp>
        <p:nvSpPr>
          <p:cNvPr id="467" name="Google Shape;467;p50"/>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68" name="Google Shape;468;p50"/>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469" name="Google Shape;469;p50"/>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70" name="Google Shape;470;p50"/>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471" name="Google Shape;471;p50"/>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72" name="Google Shape;472;p50"/>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73" name="Google Shape;473;p50"/>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74" name="Google Shape;474;p50"/>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blank" type="blank">
  <p:cSld name="BLANK">
    <p:bg>
      <p:bgPr>
        <a:solidFill>
          <a:schemeClr val="dk2"/>
        </a:solidFill>
        <a:effectLst/>
      </p:bgPr>
    </p:bg>
    <p:spTree>
      <p:nvGrpSpPr>
        <p:cNvPr id="1" name="Shape 475"/>
        <p:cNvGrpSpPr/>
        <p:nvPr/>
      </p:nvGrpSpPr>
      <p:grpSpPr>
        <a:xfrm>
          <a:off x="0" y="0"/>
          <a:ext cx="0" cy="0"/>
          <a:chOff x="0" y="0"/>
          <a:chExt cx="0" cy="0"/>
        </a:xfrm>
      </p:grpSpPr>
      <p:sp>
        <p:nvSpPr>
          <p:cNvPr id="476" name="Google Shape;476;p51"/>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77" name="Google Shape;477;p51"/>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cxnSp>
        <p:nvCxnSpPr>
          <p:cNvPr id="478" name="Google Shape;478;p51"/>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79" name="Google Shape;479;p51"/>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80" name="Google Shape;480;p51"/>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81" name="Google Shape;481;p51"/>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82" name="Google Shape;482;p51"/>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8" name="Google Shape;6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311700" y="555600"/>
            <a:ext cx="2808000" cy="755700"/>
          </a:xfrm>
          <a:prstGeom prst="rect">
            <a:avLst/>
          </a:prstGeom>
        </p:spPr>
        <p:txBody>
          <a:bodyPr spcFirstLastPara="1" wrap="square" lIns="0" tIns="0" rIns="0" bIns="0"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1" name="Google Shape;71;p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90250" y="450150"/>
            <a:ext cx="6367800" cy="4090800"/>
          </a:xfrm>
          <a:prstGeom prst="rect">
            <a:avLst/>
          </a:prstGeom>
        </p:spPr>
        <p:txBody>
          <a:bodyPr spcFirstLastPara="1" wrap="square" lIns="0" tIns="0" rIns="0" bIns="0"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5" name="Google Shape;7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_1">
    <p:spTree>
      <p:nvGrpSpPr>
        <p:cNvPr id="1" name="Shape 76"/>
        <p:cNvGrpSpPr/>
        <p:nvPr/>
      </p:nvGrpSpPr>
      <p:grpSpPr>
        <a:xfrm>
          <a:off x="0" y="0"/>
          <a:ext cx="0" cy="0"/>
          <a:chOff x="0" y="0"/>
          <a:chExt cx="0" cy="0"/>
        </a:xfrm>
      </p:grpSpPr>
      <p:sp>
        <p:nvSpPr>
          <p:cNvPr id="77" name="Google Shape;77;p2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0"/>
          <p:cNvSpPr txBox="1">
            <a:spLocks noGrp="1"/>
          </p:cNvSpPr>
          <p:nvPr>
            <p:ph type="title"/>
          </p:nvPr>
        </p:nvSpPr>
        <p:spPr>
          <a:xfrm>
            <a:off x="265500" y="1233175"/>
            <a:ext cx="4045200" cy="1482300"/>
          </a:xfrm>
          <a:prstGeom prst="rect">
            <a:avLst/>
          </a:prstGeom>
        </p:spPr>
        <p:txBody>
          <a:bodyPr spcFirstLastPara="1" wrap="square" lIns="0" tIns="0" rIns="0" bIns="0"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79" name="Google Shape;79;p2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80" name="Google Shape;80;p2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1" name="Google Shape;8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_1_1">
    <p:spTree>
      <p:nvGrpSpPr>
        <p:cNvPr id="1" name="Shape 82"/>
        <p:cNvGrpSpPr/>
        <p:nvPr/>
      </p:nvGrpSpPr>
      <p:grpSpPr>
        <a:xfrm>
          <a:off x="0" y="0"/>
          <a:ext cx="0" cy="0"/>
          <a:chOff x="0" y="0"/>
          <a:chExt cx="0" cy="0"/>
        </a:xfrm>
      </p:grpSpPr>
      <p:sp>
        <p:nvSpPr>
          <p:cNvPr id="83" name="Google Shape;83;p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spcBef>
                <a:spcPts val="0"/>
              </a:spcBef>
              <a:spcAft>
                <a:spcPts val="0"/>
              </a:spcAft>
              <a:buSzPts val="1400"/>
              <a:buNone/>
              <a:defRPr/>
            </a:lvl1pPr>
          </a:lstStyle>
          <a:p>
            <a:endParaRPr/>
          </a:p>
        </p:txBody>
      </p:sp>
      <p:sp>
        <p:nvSpPr>
          <p:cNvPr id="84" name="Google Shape;8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_1_3">
    <p:spTree>
      <p:nvGrpSpPr>
        <p:cNvPr id="1" name="Shape 85"/>
        <p:cNvGrpSpPr/>
        <p:nvPr/>
      </p:nvGrpSpPr>
      <p:grpSpPr>
        <a:xfrm>
          <a:off x="0" y="0"/>
          <a:ext cx="0" cy="0"/>
          <a:chOff x="0" y="0"/>
          <a:chExt cx="0" cy="0"/>
        </a:xfrm>
      </p:grpSpPr>
      <p:sp>
        <p:nvSpPr>
          <p:cNvPr id="86" name="Google Shape;86;p22"/>
          <p:cNvSpPr txBox="1">
            <a:spLocks noGrp="1"/>
          </p:cNvSpPr>
          <p:nvPr>
            <p:ph type="title" hasCustomPrompt="1"/>
          </p:nvPr>
        </p:nvSpPr>
        <p:spPr>
          <a:xfrm>
            <a:off x="311700" y="1106125"/>
            <a:ext cx="8520600" cy="1963500"/>
          </a:xfrm>
          <a:prstGeom prst="rect">
            <a:avLst/>
          </a:prstGeom>
        </p:spPr>
        <p:txBody>
          <a:bodyPr spcFirstLastPara="1" wrap="square" lIns="0" tIns="0" rIns="0" bIns="0" anchor="b" anchorCtr="0">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87" name="Google Shape;87;p2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43700" y="102475"/>
            <a:ext cx="548700" cy="248700"/>
          </a:xfrm>
          <a:prstGeom prst="rect">
            <a:avLst/>
          </a:prstGeom>
          <a:noFill/>
          <a:ln>
            <a:noFill/>
          </a:ln>
        </p:spPr>
        <p:txBody>
          <a:bodyPr spcFirstLastPara="1" wrap="square" lIns="91425" tIns="91425" rIns="91425" bIns="91425" anchor="ctr" anchorCtr="0">
            <a:noAutofit/>
          </a:bodyPr>
          <a:lstStyle>
            <a:lvl1pPr lvl="0">
              <a:buNone/>
              <a:defRPr sz="1000">
                <a:solidFill>
                  <a:schemeClr val="dk1"/>
                </a:solidFill>
                <a:latin typeface="Figtree SemiBold"/>
                <a:ea typeface="Figtree SemiBold"/>
                <a:cs typeface="Figtree SemiBold"/>
                <a:sym typeface="Figtree SemiBold"/>
              </a:defRPr>
            </a:lvl1pPr>
            <a:lvl2pPr lvl="1">
              <a:buNone/>
              <a:defRPr sz="1000">
                <a:solidFill>
                  <a:schemeClr val="dk1"/>
                </a:solidFill>
                <a:latin typeface="Figtree SemiBold"/>
                <a:ea typeface="Figtree SemiBold"/>
                <a:cs typeface="Figtree SemiBold"/>
                <a:sym typeface="Figtree SemiBold"/>
              </a:defRPr>
            </a:lvl2pPr>
            <a:lvl3pPr lvl="2">
              <a:buNone/>
              <a:defRPr sz="1000">
                <a:solidFill>
                  <a:schemeClr val="dk1"/>
                </a:solidFill>
                <a:latin typeface="Figtree SemiBold"/>
                <a:ea typeface="Figtree SemiBold"/>
                <a:cs typeface="Figtree SemiBold"/>
                <a:sym typeface="Figtree SemiBold"/>
              </a:defRPr>
            </a:lvl3pPr>
            <a:lvl4pPr lvl="3">
              <a:buNone/>
              <a:defRPr sz="1000">
                <a:solidFill>
                  <a:schemeClr val="dk1"/>
                </a:solidFill>
                <a:latin typeface="Figtree SemiBold"/>
                <a:ea typeface="Figtree SemiBold"/>
                <a:cs typeface="Figtree SemiBold"/>
                <a:sym typeface="Figtree SemiBold"/>
              </a:defRPr>
            </a:lvl4pPr>
            <a:lvl5pPr lvl="4">
              <a:buNone/>
              <a:defRPr sz="1000">
                <a:solidFill>
                  <a:schemeClr val="dk1"/>
                </a:solidFill>
                <a:latin typeface="Figtree SemiBold"/>
                <a:ea typeface="Figtree SemiBold"/>
                <a:cs typeface="Figtree SemiBold"/>
                <a:sym typeface="Figtree SemiBold"/>
              </a:defRPr>
            </a:lvl5pPr>
            <a:lvl6pPr lvl="5">
              <a:buNone/>
              <a:defRPr sz="1000">
                <a:solidFill>
                  <a:schemeClr val="dk1"/>
                </a:solidFill>
                <a:latin typeface="Figtree SemiBold"/>
                <a:ea typeface="Figtree SemiBold"/>
                <a:cs typeface="Figtree SemiBold"/>
                <a:sym typeface="Figtree SemiBold"/>
              </a:defRPr>
            </a:lvl6pPr>
            <a:lvl7pPr lvl="6">
              <a:buNone/>
              <a:defRPr sz="1000">
                <a:solidFill>
                  <a:schemeClr val="dk1"/>
                </a:solidFill>
                <a:latin typeface="Figtree SemiBold"/>
                <a:ea typeface="Figtree SemiBold"/>
                <a:cs typeface="Figtree SemiBold"/>
                <a:sym typeface="Figtree SemiBold"/>
              </a:defRPr>
            </a:lvl7pPr>
            <a:lvl8pPr lvl="7">
              <a:buNone/>
              <a:defRPr sz="1000">
                <a:solidFill>
                  <a:schemeClr val="dk1"/>
                </a:solidFill>
                <a:latin typeface="Figtree SemiBold"/>
                <a:ea typeface="Figtree SemiBold"/>
                <a:cs typeface="Figtree SemiBold"/>
                <a:sym typeface="Figtree SemiBold"/>
              </a:defRPr>
            </a:lvl8pPr>
            <a:lvl9pPr lvl="8">
              <a:buNone/>
              <a:defRPr sz="1000">
                <a:solidFill>
                  <a:schemeClr val="dk1"/>
                </a:solidFill>
                <a:latin typeface="Figtree SemiBold"/>
                <a:ea typeface="Figtree SemiBold"/>
                <a:cs typeface="Figtree SemiBold"/>
                <a:sym typeface="Figtree SemiBold"/>
              </a:defRPr>
            </a:lvl9pPr>
          </a:lstStyle>
          <a:p>
            <a:pPr marL="0" lvl="0" indent="0" algn="l" rtl="0">
              <a:spcBef>
                <a:spcPts val="0"/>
              </a:spcBef>
              <a:spcAft>
                <a:spcPts val="0"/>
              </a:spcAft>
              <a:buNone/>
            </a:pPr>
            <a:fld id="{00000000-1234-1234-1234-123412341234}" type="slidenum">
              <a:rPr lang="en"/>
              <a:t>‹#›</a:t>
            </a:fld>
            <a:endParaRPr/>
          </a:p>
        </p:txBody>
      </p:sp>
      <p:sp>
        <p:nvSpPr>
          <p:cNvPr id="52" name="Google Shape;52;p13"/>
          <p:cNvSpPr txBox="1">
            <a:spLocks noGrp="1"/>
          </p:cNvSpPr>
          <p:nvPr>
            <p:ph type="body" idx="1"/>
          </p:nvPr>
        </p:nvSpPr>
        <p:spPr>
          <a:xfrm>
            <a:off x="932400" y="2949400"/>
            <a:ext cx="7279200" cy="877200"/>
          </a:xfrm>
          <a:prstGeom prst="rect">
            <a:avLst/>
          </a:prstGeom>
          <a:noFill/>
          <a:ln>
            <a:noFill/>
          </a:ln>
        </p:spPr>
        <p:txBody>
          <a:bodyPr spcFirstLastPara="1" wrap="square" lIns="91425" tIns="91425" rIns="91425" bIns="91425" anchor="t" anchorCtr="0">
            <a:norm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53" name="Google Shape;53;p13"/>
          <p:cNvSpPr txBox="1">
            <a:spLocks noGrp="1"/>
          </p:cNvSpPr>
          <p:nvPr>
            <p:ph type="title"/>
          </p:nvPr>
        </p:nvSpPr>
        <p:spPr>
          <a:xfrm>
            <a:off x="932400" y="1881350"/>
            <a:ext cx="7279200" cy="572700"/>
          </a:xfrm>
          <a:prstGeom prst="rect">
            <a:avLst/>
          </a:prstGeom>
          <a:noFill/>
          <a:ln>
            <a:noFill/>
          </a:ln>
        </p:spPr>
        <p:txBody>
          <a:bodyPr spcFirstLastPara="1" wrap="square" lIns="0" tIns="0" rIns="0" bIns="0" anchor="b" anchorCtr="0">
            <a:normAutofit/>
          </a:bodyPr>
          <a:lstStyle>
            <a:lvl1pPr lvl="0"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1pPr>
            <a:lvl2pPr lvl="1"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2pPr>
            <a:lvl3pPr lvl="2"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3pPr>
            <a:lvl4pPr lvl="3"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4pPr>
            <a:lvl5pPr lvl="4"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5pPr>
            <a:lvl6pPr lvl="5"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6pPr>
            <a:lvl7pPr lvl="6"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7pPr>
            <a:lvl8pPr lvl="7"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8pPr>
            <a:lvl9pPr lvl="8"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hyperlink" Target="https://pos.toasttab.com/blog/on-the-line/gen-z-food-trends-and-statistics"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11"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92226"/>
        </a:solidFill>
        <a:effectLst/>
      </p:bgPr>
    </p:bg>
    <p:spTree>
      <p:nvGrpSpPr>
        <p:cNvPr id="1" name="Shape 486"/>
        <p:cNvGrpSpPr/>
        <p:nvPr/>
      </p:nvGrpSpPr>
      <p:grpSpPr>
        <a:xfrm>
          <a:off x="0" y="0"/>
          <a:ext cx="0" cy="0"/>
          <a:chOff x="0" y="0"/>
          <a:chExt cx="0" cy="0"/>
        </a:xfrm>
      </p:grpSpPr>
      <p:sp>
        <p:nvSpPr>
          <p:cNvPr id="487" name="Google Shape;487;p52"/>
          <p:cNvSpPr txBox="1">
            <a:spLocks noGrp="1"/>
          </p:cNvSpPr>
          <p:nvPr>
            <p:ph type="ctrTitle"/>
          </p:nvPr>
        </p:nvSpPr>
        <p:spPr>
          <a:xfrm>
            <a:off x="429300" y="2057425"/>
            <a:ext cx="8285400" cy="80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1C5C6A"/>
                </a:solidFill>
              </a:rPr>
              <a:t>Bassett Street Brunch Club</a:t>
            </a:r>
            <a:endParaRPr>
              <a:solidFill>
                <a:srgbClr val="1C5C6A"/>
              </a:solidFill>
            </a:endParaRPr>
          </a:p>
        </p:txBody>
      </p:sp>
      <p:sp>
        <p:nvSpPr>
          <p:cNvPr id="488" name="Google Shape;488;p52"/>
          <p:cNvSpPr txBox="1">
            <a:spLocks noGrp="1"/>
          </p:cNvSpPr>
          <p:nvPr>
            <p:ph type="subTitle" idx="1"/>
          </p:nvPr>
        </p:nvSpPr>
        <p:spPr>
          <a:xfrm>
            <a:off x="429300" y="3116325"/>
            <a:ext cx="8285400" cy="64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1C5C6A"/>
                </a:solidFill>
              </a:rPr>
              <a:t>Emma Reisman, Anna Wozniak, Greer Diaz, Madeline Krentzman, Maeve Dillon, Taylor Boxer</a:t>
            </a:r>
            <a:endParaRPr>
              <a:solidFill>
                <a:srgbClr val="1C5C6A"/>
              </a:solidFill>
            </a:endParaRPr>
          </a:p>
          <a:p>
            <a:pPr marL="0" lvl="0" indent="0" algn="ctr" rtl="0">
              <a:spcBef>
                <a:spcPts val="0"/>
              </a:spcBef>
              <a:spcAft>
                <a:spcPts val="0"/>
              </a:spcAft>
              <a:buNone/>
            </a:pPr>
            <a:endParaRPr/>
          </a:p>
        </p:txBody>
      </p:sp>
      <p:pic>
        <p:nvPicPr>
          <p:cNvPr id="489" name="Google Shape;489;p52"/>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490" name="Google Shape;490;p52"/>
          <p:cNvSpPr txBox="1"/>
          <p:nvPr/>
        </p:nvSpPr>
        <p:spPr>
          <a:xfrm>
            <a:off x="4114650" y="3721100"/>
            <a:ext cx="9147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C5C6A"/>
                </a:solidFill>
                <a:latin typeface="Figtree"/>
                <a:ea typeface="Figtree"/>
                <a:cs typeface="Figtree"/>
                <a:sym typeface="Figtree"/>
              </a:rPr>
              <a:t>Group 8</a:t>
            </a:r>
            <a:endParaRPr>
              <a:solidFill>
                <a:srgbClr val="1C5C6A"/>
              </a:solidFill>
              <a:latin typeface="Figtree"/>
              <a:ea typeface="Figtree"/>
              <a:cs typeface="Figtree"/>
              <a:sym typeface="Figtree"/>
            </a:endParaRPr>
          </a:p>
        </p:txBody>
      </p:sp>
      <p:pic>
        <p:nvPicPr>
          <p:cNvPr id="4" name="Audio 3">
            <a:extLst>
              <a:ext uri="{FF2B5EF4-FFF2-40B4-BE49-F238E27FC236}">
                <a16:creationId xmlns:a16="http://schemas.microsoft.com/office/drawing/2014/main" id="{69AD2A50-551F-438C-70D8-181AE8A66B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7267" y="4186767"/>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62"/>
    </mc:Choice>
    <mc:Fallback>
      <p:transition spd="slow" advTm="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594"/>
        <p:cNvGrpSpPr/>
        <p:nvPr/>
      </p:nvGrpSpPr>
      <p:grpSpPr>
        <a:xfrm>
          <a:off x="0" y="0"/>
          <a:ext cx="0" cy="0"/>
          <a:chOff x="0" y="0"/>
          <a:chExt cx="0" cy="0"/>
        </a:xfrm>
      </p:grpSpPr>
      <p:sp>
        <p:nvSpPr>
          <p:cNvPr id="595" name="Google Shape;595;p61"/>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10</a:t>
            </a:fld>
            <a:endParaRPr/>
          </a:p>
        </p:txBody>
      </p:sp>
      <p:sp>
        <p:nvSpPr>
          <p:cNvPr id="596" name="Google Shape;596;p61"/>
          <p:cNvSpPr txBox="1">
            <a:spLocks noGrp="1"/>
          </p:cNvSpPr>
          <p:nvPr>
            <p:ph type="body" idx="1"/>
          </p:nvPr>
        </p:nvSpPr>
        <p:spPr>
          <a:xfrm>
            <a:off x="932400" y="2094475"/>
            <a:ext cx="7279200" cy="1732200"/>
          </a:xfrm>
          <a:prstGeom prst="rect">
            <a:avLst/>
          </a:prstGeom>
        </p:spPr>
        <p:txBody>
          <a:bodyPr spcFirstLastPara="1" wrap="square" lIns="91425" tIns="91425" rIns="91425" bIns="91425" anchor="t" anchorCtr="0">
            <a:noAutofit/>
          </a:bodyPr>
          <a:lstStyle/>
          <a:p>
            <a:pPr marL="457200" lvl="0" indent="-323850" algn="ctr" rtl="0">
              <a:spcBef>
                <a:spcPts val="0"/>
              </a:spcBef>
              <a:spcAft>
                <a:spcPts val="0"/>
              </a:spcAft>
              <a:buSzPts val="1500"/>
              <a:buChar char="●"/>
            </a:pPr>
            <a:r>
              <a:rPr lang="en"/>
              <a:t>4 Filter questions at the start to segment target audience</a:t>
            </a:r>
            <a:endParaRPr/>
          </a:p>
          <a:p>
            <a:pPr marL="457200" lvl="0" indent="-323850" algn="ctr" rtl="0">
              <a:spcBef>
                <a:spcPts val="0"/>
              </a:spcBef>
              <a:spcAft>
                <a:spcPts val="0"/>
              </a:spcAft>
              <a:buSzPts val="1500"/>
              <a:buChar char="●"/>
            </a:pPr>
            <a:r>
              <a:rPr lang="en"/>
              <a:t>Funnel approach to guide respondents from broad to detailed</a:t>
            </a:r>
            <a:endParaRPr/>
          </a:p>
          <a:p>
            <a:pPr marL="457200" lvl="0" indent="-323850" algn="ctr" rtl="0">
              <a:spcBef>
                <a:spcPts val="0"/>
              </a:spcBef>
              <a:spcAft>
                <a:spcPts val="0"/>
              </a:spcAft>
              <a:buSzPts val="1500"/>
              <a:buChar char="●"/>
            </a:pPr>
            <a:r>
              <a:rPr lang="en"/>
              <a:t>Around 2-4 questions per research statement</a:t>
            </a:r>
            <a:endParaRPr/>
          </a:p>
          <a:p>
            <a:pPr marL="457200" lvl="0" indent="-323850" algn="ctr" rtl="0">
              <a:spcBef>
                <a:spcPts val="0"/>
              </a:spcBef>
              <a:spcAft>
                <a:spcPts val="0"/>
              </a:spcAft>
              <a:buSzPts val="1500"/>
              <a:buChar char="●"/>
            </a:pPr>
            <a:r>
              <a:rPr lang="en"/>
              <a:t>Close-ended questions with “N/A” options to reduce response bias</a:t>
            </a:r>
            <a:endParaRPr/>
          </a:p>
        </p:txBody>
      </p:sp>
      <p:sp>
        <p:nvSpPr>
          <p:cNvPr id="597" name="Google Shape;597;p61"/>
          <p:cNvSpPr txBox="1">
            <a:spLocks noGrp="1"/>
          </p:cNvSpPr>
          <p:nvPr>
            <p:ph type="title"/>
          </p:nvPr>
        </p:nvSpPr>
        <p:spPr>
          <a:xfrm>
            <a:off x="932400" y="1336500"/>
            <a:ext cx="7279200" cy="477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Questionnaire</a:t>
            </a:r>
            <a:endParaRPr/>
          </a:p>
        </p:txBody>
      </p:sp>
      <p:sp>
        <p:nvSpPr>
          <p:cNvPr id="598" name="Google Shape;598;p61"/>
          <p:cNvSpPr txBox="1">
            <a:spLocks noGrp="1"/>
          </p:cNvSpPr>
          <p:nvPr>
            <p:ph type="subTitle" idx="2"/>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599" name="Google Shape;599;p61"/>
          <p:cNvSpPr txBox="1">
            <a:spLocks noGrp="1"/>
          </p:cNvSpPr>
          <p:nvPr>
            <p:ph type="subTitle" idx="3"/>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 &amp; Findings</a:t>
            </a:r>
            <a:endParaRPr/>
          </a:p>
        </p:txBody>
      </p:sp>
      <p:pic>
        <p:nvPicPr>
          <p:cNvPr id="600" name="Google Shape;600;p61"/>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11" name="Audio 10">
            <a:extLst>
              <a:ext uri="{FF2B5EF4-FFF2-40B4-BE49-F238E27FC236}">
                <a16:creationId xmlns:a16="http://schemas.microsoft.com/office/drawing/2014/main" id="{D0244605-4F77-7DF4-438D-AC025DA30F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711"/>
    </mc:Choice>
    <mc:Fallback>
      <p:transition spd="slow" advTm="3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604"/>
        <p:cNvGrpSpPr/>
        <p:nvPr/>
      </p:nvGrpSpPr>
      <p:grpSpPr>
        <a:xfrm>
          <a:off x="0" y="0"/>
          <a:ext cx="0" cy="0"/>
          <a:chOff x="0" y="0"/>
          <a:chExt cx="0" cy="0"/>
        </a:xfrm>
      </p:grpSpPr>
      <p:sp>
        <p:nvSpPr>
          <p:cNvPr id="605" name="Google Shape;605;p62"/>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11</a:t>
            </a:fld>
            <a:endParaRPr/>
          </a:p>
        </p:txBody>
      </p:sp>
      <p:sp>
        <p:nvSpPr>
          <p:cNvPr id="606" name="Google Shape;606;p62"/>
          <p:cNvSpPr txBox="1">
            <a:spLocks noGrp="1"/>
          </p:cNvSpPr>
          <p:nvPr>
            <p:ph type="title"/>
          </p:nvPr>
        </p:nvSpPr>
        <p:spPr>
          <a:xfrm>
            <a:off x="420375" y="1582162"/>
            <a:ext cx="37311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Survey Method</a:t>
            </a:r>
            <a:endParaRPr/>
          </a:p>
        </p:txBody>
      </p:sp>
      <p:sp>
        <p:nvSpPr>
          <p:cNvPr id="607" name="Google Shape;607;p62"/>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608" name="Google Shape;608;p62"/>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 &amp; Findings</a:t>
            </a:r>
            <a:endParaRPr/>
          </a:p>
        </p:txBody>
      </p:sp>
      <p:pic>
        <p:nvPicPr>
          <p:cNvPr id="609" name="Google Shape;609;p62"/>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610" name="Google Shape;610;p62"/>
          <p:cNvSpPr txBox="1">
            <a:spLocks noGrp="1"/>
          </p:cNvSpPr>
          <p:nvPr>
            <p:ph type="body" idx="1"/>
          </p:nvPr>
        </p:nvSpPr>
        <p:spPr>
          <a:xfrm>
            <a:off x="5331600" y="2094475"/>
            <a:ext cx="3000000" cy="677400"/>
          </a:xfrm>
          <a:prstGeom prst="rect">
            <a:avLst/>
          </a:prstGeom>
        </p:spPr>
        <p:txBody>
          <a:bodyPr spcFirstLastPara="1" wrap="square" lIns="0" tIns="0" rIns="0" bIns="0" anchor="t" anchorCtr="0">
            <a:noAutofit/>
          </a:bodyPr>
          <a:lstStyle/>
          <a:p>
            <a:pPr marL="457200" lvl="0" indent="-323850" algn="l" rtl="0">
              <a:spcBef>
                <a:spcPts val="0"/>
              </a:spcBef>
              <a:spcAft>
                <a:spcPts val="0"/>
              </a:spcAft>
              <a:buSzPts val="1500"/>
              <a:buChar char="●"/>
            </a:pPr>
            <a:r>
              <a:rPr lang="en" sz="1500"/>
              <a:t>Lower total response rate </a:t>
            </a:r>
            <a:endParaRPr sz="1500"/>
          </a:p>
          <a:p>
            <a:pPr marL="457200" lvl="0" indent="-323850" algn="l" rtl="0">
              <a:spcBef>
                <a:spcPts val="0"/>
              </a:spcBef>
              <a:spcAft>
                <a:spcPts val="0"/>
              </a:spcAft>
              <a:buSzPts val="1500"/>
              <a:buChar char="●"/>
            </a:pPr>
            <a:r>
              <a:rPr lang="en" sz="1500"/>
              <a:t>Cost effective, easy, flexible</a:t>
            </a:r>
            <a:endParaRPr sz="1500"/>
          </a:p>
          <a:p>
            <a:pPr marL="457200" lvl="0" indent="-323850" algn="l" rtl="0">
              <a:spcBef>
                <a:spcPts val="0"/>
              </a:spcBef>
              <a:spcAft>
                <a:spcPts val="0"/>
              </a:spcAft>
              <a:buSzPts val="1500"/>
              <a:buChar char="●"/>
            </a:pPr>
            <a:r>
              <a:rPr lang="en" sz="1500"/>
              <a:t>Convenient: digitally engaged population</a:t>
            </a:r>
            <a:endParaRPr sz="1500"/>
          </a:p>
          <a:p>
            <a:pPr marL="0" lvl="0" indent="0" algn="ctr" rtl="0">
              <a:spcBef>
                <a:spcPts val="1200"/>
              </a:spcBef>
              <a:spcAft>
                <a:spcPts val="1200"/>
              </a:spcAft>
              <a:buNone/>
            </a:pPr>
            <a:endParaRPr/>
          </a:p>
        </p:txBody>
      </p:sp>
      <p:sp>
        <p:nvSpPr>
          <p:cNvPr id="611" name="Google Shape;611;p62"/>
          <p:cNvSpPr txBox="1">
            <a:spLocks noGrp="1"/>
          </p:cNvSpPr>
          <p:nvPr>
            <p:ph type="title"/>
          </p:nvPr>
        </p:nvSpPr>
        <p:spPr>
          <a:xfrm>
            <a:off x="4966050" y="1582162"/>
            <a:ext cx="37311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Survey Attributes</a:t>
            </a:r>
            <a:endParaRPr/>
          </a:p>
        </p:txBody>
      </p:sp>
      <p:sp>
        <p:nvSpPr>
          <p:cNvPr id="612" name="Google Shape;612;p62"/>
          <p:cNvSpPr txBox="1"/>
          <p:nvPr/>
        </p:nvSpPr>
        <p:spPr>
          <a:xfrm>
            <a:off x="785925" y="1994575"/>
            <a:ext cx="3000000" cy="8772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Font typeface="Figtree"/>
              <a:buChar char="●"/>
            </a:pPr>
            <a:r>
              <a:rPr lang="en" sz="1500">
                <a:solidFill>
                  <a:schemeClr val="dk1"/>
                </a:solidFill>
                <a:latin typeface="Figtree"/>
                <a:ea typeface="Figtree"/>
                <a:cs typeface="Figtree"/>
                <a:sym typeface="Figtree"/>
              </a:rPr>
              <a:t>Online survey </a:t>
            </a:r>
            <a:endParaRPr sz="1500">
              <a:solidFill>
                <a:schemeClr val="dk1"/>
              </a:solidFill>
              <a:latin typeface="Figtree"/>
              <a:ea typeface="Figtree"/>
              <a:cs typeface="Figtree"/>
              <a:sym typeface="Figtree"/>
            </a:endParaRPr>
          </a:p>
          <a:p>
            <a:pPr marL="457200" lvl="0" indent="-323850" algn="l" rtl="0">
              <a:spcBef>
                <a:spcPts val="0"/>
              </a:spcBef>
              <a:spcAft>
                <a:spcPts val="0"/>
              </a:spcAft>
              <a:buClr>
                <a:schemeClr val="dk1"/>
              </a:buClr>
              <a:buSzPts val="1500"/>
              <a:buFont typeface="Figtree"/>
              <a:buChar char="●"/>
            </a:pPr>
            <a:r>
              <a:rPr lang="en" sz="1500">
                <a:solidFill>
                  <a:schemeClr val="dk1"/>
                </a:solidFill>
                <a:latin typeface="Figtree"/>
                <a:ea typeface="Figtree"/>
                <a:cs typeface="Figtree"/>
                <a:sym typeface="Figtree"/>
              </a:rPr>
              <a:t>Ease of sampling based on University tools</a:t>
            </a:r>
            <a:endParaRPr/>
          </a:p>
        </p:txBody>
      </p:sp>
      <p:pic>
        <p:nvPicPr>
          <p:cNvPr id="5" name="Audio 4">
            <a:extLst>
              <a:ext uri="{FF2B5EF4-FFF2-40B4-BE49-F238E27FC236}">
                <a16:creationId xmlns:a16="http://schemas.microsoft.com/office/drawing/2014/main" id="{675258D0-6280-339F-E499-9D1716500C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943"/>
    </mc:Choice>
    <mc:Fallback>
      <p:transition spd="slow" advTm="2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616"/>
        <p:cNvGrpSpPr/>
        <p:nvPr/>
      </p:nvGrpSpPr>
      <p:grpSpPr>
        <a:xfrm>
          <a:off x="0" y="0"/>
          <a:ext cx="0" cy="0"/>
          <a:chOff x="0" y="0"/>
          <a:chExt cx="0" cy="0"/>
        </a:xfrm>
      </p:grpSpPr>
      <p:sp>
        <p:nvSpPr>
          <p:cNvPr id="617" name="Google Shape;617;p63"/>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12</a:t>
            </a:fld>
            <a:endParaRPr/>
          </a:p>
        </p:txBody>
      </p:sp>
      <p:sp>
        <p:nvSpPr>
          <p:cNvPr id="618" name="Google Shape;618;p63"/>
          <p:cNvSpPr txBox="1">
            <a:spLocks noGrp="1"/>
          </p:cNvSpPr>
          <p:nvPr>
            <p:ph type="body" idx="1"/>
          </p:nvPr>
        </p:nvSpPr>
        <p:spPr>
          <a:xfrm>
            <a:off x="932400" y="2571750"/>
            <a:ext cx="7279200" cy="877200"/>
          </a:xfrm>
          <a:prstGeom prst="rect">
            <a:avLst/>
          </a:prstGeom>
        </p:spPr>
        <p:txBody>
          <a:bodyPr spcFirstLastPara="1" wrap="square" lIns="91425" tIns="91425" rIns="91425" bIns="91425" anchor="t" anchorCtr="0">
            <a:noAutofit/>
          </a:bodyPr>
          <a:lstStyle/>
          <a:p>
            <a:pPr marL="457200" lvl="0" indent="-323850" algn="ctr" rtl="0">
              <a:spcBef>
                <a:spcPts val="0"/>
              </a:spcBef>
              <a:spcAft>
                <a:spcPts val="0"/>
              </a:spcAft>
              <a:buSzPts val="1500"/>
              <a:buChar char="●"/>
            </a:pPr>
            <a:r>
              <a:rPr lang="en"/>
              <a:t>Probability sample increased levels of specificity, confidence </a:t>
            </a:r>
            <a:endParaRPr/>
          </a:p>
          <a:p>
            <a:pPr marL="457200" lvl="0" indent="-323850" algn="ctr" rtl="0">
              <a:spcBef>
                <a:spcPts val="0"/>
              </a:spcBef>
              <a:spcAft>
                <a:spcPts val="0"/>
              </a:spcAft>
              <a:buSzPts val="1500"/>
              <a:buChar char="●"/>
            </a:pPr>
            <a:r>
              <a:rPr lang="en"/>
              <a:t>Stratified sampling approach: analyzing pieces of subgroups</a:t>
            </a:r>
            <a:endParaRPr/>
          </a:p>
          <a:p>
            <a:pPr marL="457200" lvl="0" indent="-323850" algn="ctr" rtl="0">
              <a:spcBef>
                <a:spcPts val="0"/>
              </a:spcBef>
              <a:spcAft>
                <a:spcPts val="0"/>
              </a:spcAft>
              <a:buSzPts val="1500"/>
              <a:buChar char="●"/>
            </a:pPr>
            <a:r>
              <a:rPr lang="en"/>
              <a:t>Consider size with 3 key attributes</a:t>
            </a:r>
            <a:endParaRPr/>
          </a:p>
        </p:txBody>
      </p:sp>
      <p:sp>
        <p:nvSpPr>
          <p:cNvPr id="619" name="Google Shape;619;p63"/>
          <p:cNvSpPr txBox="1">
            <a:spLocks noGrp="1"/>
          </p:cNvSpPr>
          <p:nvPr>
            <p:ph type="title"/>
          </p:nvPr>
        </p:nvSpPr>
        <p:spPr>
          <a:xfrm>
            <a:off x="932400" y="1975975"/>
            <a:ext cx="7279200" cy="477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Sampling</a:t>
            </a:r>
            <a:endParaRPr/>
          </a:p>
        </p:txBody>
      </p:sp>
      <p:sp>
        <p:nvSpPr>
          <p:cNvPr id="620" name="Google Shape;620;p63"/>
          <p:cNvSpPr txBox="1">
            <a:spLocks noGrp="1"/>
          </p:cNvSpPr>
          <p:nvPr>
            <p:ph type="subTitle" idx="2"/>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621" name="Google Shape;621;p63"/>
          <p:cNvSpPr txBox="1">
            <a:spLocks noGrp="1"/>
          </p:cNvSpPr>
          <p:nvPr>
            <p:ph type="subTitle" idx="3"/>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 &amp; Findings</a:t>
            </a:r>
            <a:endParaRPr/>
          </a:p>
        </p:txBody>
      </p:sp>
      <p:pic>
        <p:nvPicPr>
          <p:cNvPr id="622" name="Google Shape;622;p63"/>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5" name="Audio 4">
            <a:extLst>
              <a:ext uri="{FF2B5EF4-FFF2-40B4-BE49-F238E27FC236}">
                <a16:creationId xmlns:a16="http://schemas.microsoft.com/office/drawing/2014/main" id="{3EB452E4-39A6-1B09-5D87-932F7E8765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664"/>
    </mc:Choice>
    <mc:Fallback>
      <p:transition spd="slow" advTm="94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5C6A"/>
        </a:solidFill>
        <a:effectLst/>
      </p:bgPr>
    </p:bg>
    <p:spTree>
      <p:nvGrpSpPr>
        <p:cNvPr id="1" name="Shape 626"/>
        <p:cNvGrpSpPr/>
        <p:nvPr/>
      </p:nvGrpSpPr>
      <p:grpSpPr>
        <a:xfrm>
          <a:off x="0" y="0"/>
          <a:ext cx="0" cy="0"/>
          <a:chOff x="0" y="0"/>
          <a:chExt cx="0" cy="0"/>
        </a:xfrm>
      </p:grpSpPr>
      <p:sp>
        <p:nvSpPr>
          <p:cNvPr id="627" name="Google Shape;627;p64"/>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solidFill>
                  <a:srgbClr val="B92226"/>
                </a:solidFill>
              </a:rPr>
              <a:t>13</a:t>
            </a:fld>
            <a:endParaRPr>
              <a:solidFill>
                <a:srgbClr val="B92226"/>
              </a:solidFill>
            </a:endParaRPr>
          </a:p>
        </p:txBody>
      </p:sp>
      <p:sp>
        <p:nvSpPr>
          <p:cNvPr id="628" name="Google Shape;628;p64"/>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solidFill>
                  <a:srgbClr val="B92226"/>
                </a:solidFill>
              </a:rPr>
              <a:t>Important Results and Conclusions</a:t>
            </a:r>
            <a:endParaRPr>
              <a:solidFill>
                <a:srgbClr val="B92226"/>
              </a:solidFill>
            </a:endParaRPr>
          </a:p>
        </p:txBody>
      </p:sp>
      <p:sp>
        <p:nvSpPr>
          <p:cNvPr id="629" name="Google Shape;629;p64"/>
          <p:cNvSpPr txBox="1">
            <a:spLocks noGrp="1"/>
          </p:cNvSpPr>
          <p:nvPr>
            <p:ph type="subTitle" idx="1"/>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BSBC</a:t>
            </a:r>
            <a:endParaRPr>
              <a:solidFill>
                <a:srgbClr val="B92226"/>
              </a:solidFill>
            </a:endParaRPr>
          </a:p>
        </p:txBody>
      </p:sp>
      <p:sp>
        <p:nvSpPr>
          <p:cNvPr id="630" name="Google Shape;630;p64"/>
          <p:cNvSpPr txBox="1">
            <a:spLocks noGrp="1"/>
          </p:cNvSpPr>
          <p:nvPr>
            <p:ph type="subTitle" idx="2"/>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Results &amp; Conclusions </a:t>
            </a:r>
            <a:endParaRPr>
              <a:solidFill>
                <a:srgbClr val="B92226"/>
              </a:solidFill>
            </a:endParaRPr>
          </a:p>
        </p:txBody>
      </p:sp>
      <p:pic>
        <p:nvPicPr>
          <p:cNvPr id="631" name="Google Shape;631;p64"/>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4" name="Audio 3">
            <a:extLst>
              <a:ext uri="{FF2B5EF4-FFF2-40B4-BE49-F238E27FC236}">
                <a16:creationId xmlns:a16="http://schemas.microsoft.com/office/drawing/2014/main" id="{CBBB15D1-2681-9D89-E100-729AB08882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97"/>
    </mc:Choice>
    <mc:Fallback>
      <p:transition spd="slow" advTm="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635"/>
        <p:cNvGrpSpPr/>
        <p:nvPr/>
      </p:nvGrpSpPr>
      <p:grpSpPr>
        <a:xfrm>
          <a:off x="0" y="0"/>
          <a:ext cx="0" cy="0"/>
          <a:chOff x="0" y="0"/>
          <a:chExt cx="0" cy="0"/>
        </a:xfrm>
      </p:grpSpPr>
      <p:sp>
        <p:nvSpPr>
          <p:cNvPr id="636" name="Google Shape;636;p6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14</a:t>
            </a:fld>
            <a:endParaRPr/>
          </a:p>
        </p:txBody>
      </p:sp>
      <p:sp>
        <p:nvSpPr>
          <p:cNvPr id="637" name="Google Shape;637;p65"/>
          <p:cNvSpPr txBox="1">
            <a:spLocks noGrp="1"/>
          </p:cNvSpPr>
          <p:nvPr>
            <p:ph type="title"/>
          </p:nvPr>
        </p:nvSpPr>
        <p:spPr>
          <a:xfrm>
            <a:off x="425075" y="1437249"/>
            <a:ext cx="2325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Important Results and Conclusions</a:t>
            </a:r>
            <a:endParaRPr/>
          </a:p>
        </p:txBody>
      </p:sp>
      <p:sp>
        <p:nvSpPr>
          <p:cNvPr id="638" name="Google Shape;638;p65"/>
          <p:cNvSpPr txBox="1">
            <a:spLocks noGrp="1"/>
          </p:cNvSpPr>
          <p:nvPr>
            <p:ph type="title" idx="2"/>
          </p:nvPr>
        </p:nvSpPr>
        <p:spPr>
          <a:xfrm>
            <a:off x="3409206" y="1282085"/>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1500"/>
              <a:t>Overall Satisfaction</a:t>
            </a:r>
            <a:endParaRPr sz="1500"/>
          </a:p>
        </p:txBody>
      </p:sp>
      <p:sp>
        <p:nvSpPr>
          <p:cNvPr id="639" name="Google Shape;639;p65"/>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640" name="Google Shape;640;p65"/>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Results &amp; Conclusions</a:t>
            </a:r>
            <a:endParaRPr/>
          </a:p>
        </p:txBody>
      </p:sp>
      <p:pic>
        <p:nvPicPr>
          <p:cNvPr id="641" name="Google Shape;641;p65"/>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642" name="Google Shape;642;p65"/>
          <p:cNvSpPr txBox="1"/>
          <p:nvPr/>
        </p:nvSpPr>
        <p:spPr>
          <a:xfrm>
            <a:off x="87863" y="2398975"/>
            <a:ext cx="3000000" cy="149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Figtree"/>
                <a:ea typeface="Figtree"/>
                <a:cs typeface="Figtree"/>
                <a:sym typeface="Figtree"/>
              </a:rPr>
              <a:t>Research Statement #1: </a:t>
            </a:r>
            <a:endParaRPr sz="1500" b="1">
              <a:solidFill>
                <a:schemeClr val="dk1"/>
              </a:solidFill>
              <a:latin typeface="Figtree"/>
              <a:ea typeface="Figtree"/>
              <a:cs typeface="Figtree"/>
              <a:sym typeface="Figtree"/>
            </a:endParaRPr>
          </a:p>
          <a:p>
            <a:pPr marL="0" lvl="0" indent="0" algn="ctr" rtl="0">
              <a:spcBef>
                <a:spcPts val="1200"/>
              </a:spcBef>
              <a:spcAft>
                <a:spcPts val="1200"/>
              </a:spcAft>
              <a:buNone/>
            </a:pPr>
            <a:r>
              <a:rPr lang="en" sz="1500">
                <a:solidFill>
                  <a:schemeClr val="dk1"/>
                </a:solidFill>
                <a:latin typeface="Figtree"/>
                <a:ea typeface="Figtree"/>
                <a:cs typeface="Figtree"/>
                <a:sym typeface="Figtree"/>
              </a:rPr>
              <a:t>Investigate overall customer satisfaction (food, service, price, vibe, etc.) and target market perceptions of Bassett. </a:t>
            </a:r>
            <a:endParaRPr sz="1500">
              <a:solidFill>
                <a:schemeClr val="dk1"/>
              </a:solidFill>
              <a:latin typeface="Figtree"/>
              <a:ea typeface="Figtree"/>
              <a:cs typeface="Figtree"/>
              <a:sym typeface="Figtree"/>
            </a:endParaRPr>
          </a:p>
        </p:txBody>
      </p:sp>
      <p:pic>
        <p:nvPicPr>
          <p:cNvPr id="643" name="Google Shape;643;p65"/>
          <p:cNvPicPr preferRelativeResize="0"/>
          <p:nvPr/>
        </p:nvPicPr>
        <p:blipFill>
          <a:blip r:embed="rId6">
            <a:alphaModFix/>
          </a:blip>
          <a:stretch>
            <a:fillRect/>
          </a:stretch>
        </p:blipFill>
        <p:spPr>
          <a:xfrm>
            <a:off x="3242151" y="1776951"/>
            <a:ext cx="2567200" cy="2194321"/>
          </a:xfrm>
          <a:prstGeom prst="rect">
            <a:avLst/>
          </a:prstGeom>
          <a:noFill/>
          <a:ln>
            <a:noFill/>
          </a:ln>
        </p:spPr>
      </p:pic>
      <p:sp>
        <p:nvSpPr>
          <p:cNvPr id="644" name="Google Shape;644;p65"/>
          <p:cNvSpPr txBox="1"/>
          <p:nvPr/>
        </p:nvSpPr>
        <p:spPr>
          <a:xfrm>
            <a:off x="6664275" y="2150663"/>
            <a:ext cx="29439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1"/>
                </a:solidFill>
                <a:latin typeface="Figtree"/>
                <a:ea typeface="Figtree"/>
                <a:cs typeface="Figtree"/>
                <a:sym typeface="Figtree"/>
              </a:rPr>
              <a:t>47%</a:t>
            </a:r>
            <a:r>
              <a:rPr lang="en" sz="1300">
                <a:solidFill>
                  <a:schemeClr val="dk1"/>
                </a:solidFill>
                <a:latin typeface="Figtree"/>
                <a:ea typeface="Figtree"/>
                <a:cs typeface="Figtree"/>
                <a:sym typeface="Figtree"/>
              </a:rPr>
              <a:t> atmosphere/vibe </a:t>
            </a:r>
            <a:endParaRPr sz="1300">
              <a:solidFill>
                <a:schemeClr val="dk1"/>
              </a:solidFill>
              <a:latin typeface="Figtree"/>
              <a:ea typeface="Figtree"/>
              <a:cs typeface="Figtree"/>
              <a:sym typeface="Figtree"/>
            </a:endParaRPr>
          </a:p>
          <a:p>
            <a:pPr marL="0" lvl="0" indent="0" algn="l" rtl="0">
              <a:spcBef>
                <a:spcPts val="1200"/>
              </a:spcBef>
              <a:spcAft>
                <a:spcPts val="0"/>
              </a:spcAft>
              <a:buNone/>
            </a:pPr>
            <a:r>
              <a:rPr lang="en" sz="1300" b="1">
                <a:solidFill>
                  <a:schemeClr val="dk1"/>
                </a:solidFill>
                <a:latin typeface="Figtree"/>
                <a:ea typeface="Figtree"/>
                <a:cs typeface="Figtree"/>
                <a:sym typeface="Figtree"/>
              </a:rPr>
              <a:t>30%</a:t>
            </a:r>
            <a:r>
              <a:rPr lang="en" sz="1300">
                <a:solidFill>
                  <a:schemeClr val="dk1"/>
                </a:solidFill>
                <a:latin typeface="Figtree"/>
                <a:ea typeface="Figtree"/>
                <a:cs typeface="Figtree"/>
                <a:sym typeface="Figtree"/>
              </a:rPr>
              <a:t> enjoyed food</a:t>
            </a:r>
            <a:endParaRPr sz="1300">
              <a:solidFill>
                <a:schemeClr val="dk1"/>
              </a:solidFill>
              <a:latin typeface="Figtree"/>
              <a:ea typeface="Figtree"/>
              <a:cs typeface="Figtree"/>
              <a:sym typeface="Figtree"/>
            </a:endParaRPr>
          </a:p>
          <a:p>
            <a:pPr marL="0" lvl="0" indent="0" algn="l" rtl="0">
              <a:spcBef>
                <a:spcPts val="1200"/>
              </a:spcBef>
              <a:spcAft>
                <a:spcPts val="0"/>
              </a:spcAft>
              <a:buNone/>
            </a:pPr>
            <a:r>
              <a:rPr lang="en" sz="1300" b="1">
                <a:solidFill>
                  <a:schemeClr val="dk1"/>
                </a:solidFill>
                <a:latin typeface="Figtree"/>
                <a:ea typeface="Figtree"/>
                <a:cs typeface="Figtree"/>
                <a:sym typeface="Figtree"/>
              </a:rPr>
              <a:t>9%</a:t>
            </a:r>
            <a:r>
              <a:rPr lang="en" sz="1300">
                <a:solidFill>
                  <a:schemeClr val="dk1"/>
                </a:solidFill>
                <a:latin typeface="Figtree"/>
                <a:ea typeface="Figtree"/>
                <a:cs typeface="Figtree"/>
                <a:sym typeface="Figtree"/>
              </a:rPr>
              <a:t> enjoyed service speed</a:t>
            </a:r>
            <a:endParaRPr sz="1300">
              <a:solidFill>
                <a:schemeClr val="dk1"/>
              </a:solidFill>
              <a:latin typeface="Figtree"/>
              <a:ea typeface="Figtree"/>
              <a:cs typeface="Figtree"/>
              <a:sym typeface="Figtree"/>
            </a:endParaRPr>
          </a:p>
          <a:p>
            <a:pPr marL="0" lvl="0" indent="0" algn="l" rtl="0">
              <a:spcBef>
                <a:spcPts val="1200"/>
              </a:spcBef>
              <a:spcAft>
                <a:spcPts val="1200"/>
              </a:spcAft>
              <a:buNone/>
            </a:pPr>
            <a:r>
              <a:rPr lang="en" sz="1300" b="1">
                <a:solidFill>
                  <a:schemeClr val="dk1"/>
                </a:solidFill>
                <a:latin typeface="Figtree"/>
                <a:ea typeface="Figtree"/>
                <a:cs typeface="Figtree"/>
                <a:sym typeface="Figtree"/>
              </a:rPr>
              <a:t>4%</a:t>
            </a:r>
            <a:r>
              <a:rPr lang="en" sz="1300">
                <a:solidFill>
                  <a:schemeClr val="dk1"/>
                </a:solidFill>
                <a:latin typeface="Figtree"/>
                <a:ea typeface="Figtree"/>
                <a:cs typeface="Figtree"/>
                <a:sym typeface="Figtree"/>
              </a:rPr>
              <a:t> enjoyed the price</a:t>
            </a:r>
            <a:endParaRPr sz="1300">
              <a:solidFill>
                <a:schemeClr val="dk1"/>
              </a:solidFill>
              <a:latin typeface="Figtree"/>
              <a:ea typeface="Figtree"/>
              <a:cs typeface="Figtree"/>
              <a:sym typeface="Figtree"/>
            </a:endParaRPr>
          </a:p>
        </p:txBody>
      </p:sp>
      <p:sp>
        <p:nvSpPr>
          <p:cNvPr id="645" name="Google Shape;645;p65"/>
          <p:cNvSpPr txBox="1"/>
          <p:nvPr/>
        </p:nvSpPr>
        <p:spPr>
          <a:xfrm>
            <a:off x="6664275" y="1700175"/>
            <a:ext cx="195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 sz="1300" b="1">
                <a:solidFill>
                  <a:schemeClr val="dk1"/>
                </a:solidFill>
                <a:latin typeface="Figtree"/>
                <a:ea typeface="Figtree"/>
                <a:cs typeface="Figtree"/>
                <a:sym typeface="Figtree"/>
              </a:rPr>
              <a:t>Customers enjoyed… </a:t>
            </a:r>
            <a:endParaRPr sz="1300">
              <a:solidFill>
                <a:schemeClr val="dk1"/>
              </a:solidFill>
              <a:latin typeface="Figtree"/>
              <a:ea typeface="Figtree"/>
              <a:cs typeface="Figtree"/>
              <a:sym typeface="Figtree"/>
            </a:endParaRPr>
          </a:p>
        </p:txBody>
      </p:sp>
      <p:pic>
        <p:nvPicPr>
          <p:cNvPr id="4" name="Audio 3">
            <a:extLst>
              <a:ext uri="{FF2B5EF4-FFF2-40B4-BE49-F238E27FC236}">
                <a16:creationId xmlns:a16="http://schemas.microsoft.com/office/drawing/2014/main" id="{C89D7C4A-336A-944A-1152-169B435158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102"/>
    </mc:Choice>
    <mc:Fallback>
      <p:transition spd="slow" advTm="61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649"/>
        <p:cNvGrpSpPr/>
        <p:nvPr/>
      </p:nvGrpSpPr>
      <p:grpSpPr>
        <a:xfrm>
          <a:off x="0" y="0"/>
          <a:ext cx="0" cy="0"/>
          <a:chOff x="0" y="0"/>
          <a:chExt cx="0" cy="0"/>
        </a:xfrm>
      </p:grpSpPr>
      <p:sp>
        <p:nvSpPr>
          <p:cNvPr id="650" name="Google Shape;650;p66"/>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15</a:t>
            </a:fld>
            <a:endParaRPr/>
          </a:p>
        </p:txBody>
      </p:sp>
      <p:sp>
        <p:nvSpPr>
          <p:cNvPr id="651" name="Google Shape;651;p66"/>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652" name="Google Shape;652;p66"/>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Results &amp; Conclusions</a:t>
            </a:r>
            <a:endParaRPr/>
          </a:p>
        </p:txBody>
      </p:sp>
      <p:pic>
        <p:nvPicPr>
          <p:cNvPr id="653" name="Google Shape;653;p66"/>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654" name="Google Shape;654;p66"/>
          <p:cNvSpPr txBox="1">
            <a:spLocks noGrp="1"/>
          </p:cNvSpPr>
          <p:nvPr>
            <p:ph type="title" idx="2"/>
          </p:nvPr>
        </p:nvSpPr>
        <p:spPr>
          <a:xfrm>
            <a:off x="3409206" y="1206447"/>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Dietary Preferences </a:t>
            </a:r>
            <a:endParaRPr/>
          </a:p>
        </p:txBody>
      </p:sp>
      <p:sp>
        <p:nvSpPr>
          <p:cNvPr id="655" name="Google Shape;655;p66"/>
          <p:cNvSpPr txBox="1"/>
          <p:nvPr/>
        </p:nvSpPr>
        <p:spPr>
          <a:xfrm>
            <a:off x="2888875" y="3426200"/>
            <a:ext cx="3000000" cy="985200"/>
          </a:xfrm>
          <a:prstGeom prst="rect">
            <a:avLst/>
          </a:prstGeom>
          <a:noFill/>
          <a:ln>
            <a:noFill/>
          </a:ln>
        </p:spPr>
        <p:txBody>
          <a:bodyPr spcFirstLastPara="1" wrap="square" lIns="91425" tIns="91425" rIns="91425" bIns="91425" anchor="t" anchorCtr="0">
            <a:spAutoFit/>
          </a:bodyPr>
          <a:lstStyle/>
          <a:p>
            <a:pPr marL="457200" lvl="0" indent="-311150" algn="ctr" rtl="0">
              <a:spcBef>
                <a:spcPts val="0"/>
              </a:spcBef>
              <a:spcAft>
                <a:spcPts val="0"/>
              </a:spcAft>
              <a:buClr>
                <a:schemeClr val="dk1"/>
              </a:buClr>
              <a:buSzPts val="1300"/>
              <a:buFont typeface="Figtree"/>
              <a:buChar char="●"/>
            </a:pPr>
            <a:r>
              <a:rPr lang="en" sz="1300">
                <a:solidFill>
                  <a:schemeClr val="dk1"/>
                </a:solidFill>
                <a:latin typeface="Figtree"/>
                <a:ea typeface="Figtree"/>
                <a:cs typeface="Figtree"/>
                <a:sym typeface="Figtree"/>
              </a:rPr>
              <a:t>75% of those customers reported it was “very important” that BSBC’s menu options catered to their needs</a:t>
            </a:r>
            <a:endParaRPr sz="1300">
              <a:solidFill>
                <a:schemeClr val="dk1"/>
              </a:solidFill>
              <a:latin typeface="Figtree"/>
              <a:ea typeface="Figtree"/>
              <a:cs typeface="Figtree"/>
              <a:sym typeface="Figtree"/>
            </a:endParaRPr>
          </a:p>
        </p:txBody>
      </p:sp>
      <p:sp>
        <p:nvSpPr>
          <p:cNvPr id="656" name="Google Shape;656;p66"/>
          <p:cNvSpPr txBox="1"/>
          <p:nvPr/>
        </p:nvSpPr>
        <p:spPr>
          <a:xfrm>
            <a:off x="5888875" y="2179200"/>
            <a:ext cx="3000000" cy="785100"/>
          </a:xfrm>
          <a:prstGeom prst="rect">
            <a:avLst/>
          </a:prstGeom>
          <a:noFill/>
          <a:ln>
            <a:noFill/>
          </a:ln>
        </p:spPr>
        <p:txBody>
          <a:bodyPr spcFirstLastPara="1" wrap="square" lIns="91425" tIns="91425" rIns="91425" bIns="91425" anchor="t" anchorCtr="0">
            <a:spAutoFit/>
          </a:bodyPr>
          <a:lstStyle/>
          <a:p>
            <a:pPr marL="457200" lvl="0" indent="-311150" algn="ctr" rtl="0">
              <a:spcBef>
                <a:spcPts val="0"/>
              </a:spcBef>
              <a:spcAft>
                <a:spcPts val="0"/>
              </a:spcAft>
              <a:buClr>
                <a:schemeClr val="dk1"/>
              </a:buClr>
              <a:buSzPts val="1300"/>
              <a:buFont typeface="Figtree"/>
              <a:buChar char="●"/>
            </a:pPr>
            <a:r>
              <a:rPr lang="en" sz="1300">
                <a:solidFill>
                  <a:schemeClr val="dk1"/>
                </a:solidFill>
                <a:latin typeface="Figtree"/>
                <a:ea typeface="Figtree"/>
                <a:cs typeface="Figtree"/>
                <a:sym typeface="Figtree"/>
              </a:rPr>
              <a:t>40% (6/13) of allergy respondents with restrictions had nut allergies.</a:t>
            </a:r>
            <a:endParaRPr sz="1300">
              <a:solidFill>
                <a:schemeClr val="dk1"/>
              </a:solidFill>
              <a:latin typeface="Figtree"/>
              <a:ea typeface="Figtree"/>
              <a:cs typeface="Figtree"/>
              <a:sym typeface="Figtree"/>
            </a:endParaRPr>
          </a:p>
        </p:txBody>
      </p:sp>
      <p:sp>
        <p:nvSpPr>
          <p:cNvPr id="657" name="Google Shape;657;p66"/>
          <p:cNvSpPr txBox="1"/>
          <p:nvPr/>
        </p:nvSpPr>
        <p:spPr>
          <a:xfrm>
            <a:off x="87863" y="2010200"/>
            <a:ext cx="30000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Figtree"/>
                <a:ea typeface="Figtree"/>
                <a:cs typeface="Figtree"/>
                <a:sym typeface="Figtree"/>
              </a:rPr>
              <a:t>Research Statement #2: </a:t>
            </a:r>
            <a:endParaRPr sz="1500" b="1">
              <a:solidFill>
                <a:schemeClr val="dk1"/>
              </a:solidFill>
              <a:latin typeface="Figtree"/>
              <a:ea typeface="Figtree"/>
              <a:cs typeface="Figtree"/>
              <a:sym typeface="Figtree"/>
            </a:endParaRPr>
          </a:p>
          <a:p>
            <a:pPr marL="0" lvl="0" indent="0" algn="ctr" rtl="0">
              <a:spcBef>
                <a:spcPts val="1200"/>
              </a:spcBef>
              <a:spcAft>
                <a:spcPts val="0"/>
              </a:spcAft>
              <a:buNone/>
            </a:pPr>
            <a:r>
              <a:rPr lang="en" sz="1500">
                <a:solidFill>
                  <a:schemeClr val="dk1"/>
                </a:solidFill>
                <a:latin typeface="Figtree"/>
                <a:ea typeface="Figtree"/>
                <a:cs typeface="Figtree"/>
                <a:sym typeface="Figtree"/>
              </a:rPr>
              <a:t>Determine target market dietary preferences</a:t>
            </a:r>
            <a:endParaRPr sz="1500">
              <a:solidFill>
                <a:schemeClr val="dk1"/>
              </a:solidFill>
              <a:latin typeface="Figtree"/>
              <a:ea typeface="Figtree"/>
              <a:cs typeface="Figtree"/>
              <a:sym typeface="Figtree"/>
            </a:endParaRPr>
          </a:p>
          <a:p>
            <a:pPr marL="0" lvl="0" indent="0" algn="ctr" rtl="0">
              <a:spcBef>
                <a:spcPts val="1200"/>
              </a:spcBef>
              <a:spcAft>
                <a:spcPts val="1200"/>
              </a:spcAft>
              <a:buNone/>
            </a:pPr>
            <a:endParaRPr sz="1500">
              <a:solidFill>
                <a:schemeClr val="dk1"/>
              </a:solidFill>
              <a:latin typeface="Figtree"/>
              <a:ea typeface="Figtree"/>
              <a:cs typeface="Figtree"/>
              <a:sym typeface="Figtree"/>
            </a:endParaRPr>
          </a:p>
        </p:txBody>
      </p:sp>
      <p:pic>
        <p:nvPicPr>
          <p:cNvPr id="658" name="Google Shape;658;p66"/>
          <p:cNvPicPr preferRelativeResize="0"/>
          <p:nvPr/>
        </p:nvPicPr>
        <p:blipFill>
          <a:blip r:embed="rId6">
            <a:alphaModFix/>
          </a:blip>
          <a:stretch>
            <a:fillRect/>
          </a:stretch>
        </p:blipFill>
        <p:spPr>
          <a:xfrm>
            <a:off x="3679187" y="1961603"/>
            <a:ext cx="1955438" cy="1416001"/>
          </a:xfrm>
          <a:prstGeom prst="rect">
            <a:avLst/>
          </a:prstGeom>
          <a:noFill/>
          <a:ln>
            <a:noFill/>
          </a:ln>
        </p:spPr>
      </p:pic>
      <p:sp>
        <p:nvSpPr>
          <p:cNvPr id="659" name="Google Shape;659;p66"/>
          <p:cNvSpPr txBox="1"/>
          <p:nvPr/>
        </p:nvSpPr>
        <p:spPr>
          <a:xfrm>
            <a:off x="3470700" y="1446375"/>
            <a:ext cx="2372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200"/>
              </a:spcAft>
              <a:buNone/>
            </a:pPr>
            <a:r>
              <a:rPr lang="en" sz="1300">
                <a:solidFill>
                  <a:schemeClr val="dk1"/>
                </a:solidFill>
                <a:latin typeface="Figtree"/>
                <a:ea typeface="Figtree"/>
                <a:cs typeface="Figtree"/>
                <a:sym typeface="Figtree"/>
              </a:rPr>
              <a:t>22% of respondents had dietary restrictions</a:t>
            </a:r>
            <a:endParaRPr sz="1300">
              <a:solidFill>
                <a:schemeClr val="dk1"/>
              </a:solidFill>
              <a:latin typeface="Figtree"/>
              <a:ea typeface="Figtree"/>
              <a:cs typeface="Figtree"/>
              <a:sym typeface="Figtree"/>
            </a:endParaRPr>
          </a:p>
        </p:txBody>
      </p:sp>
      <p:pic>
        <p:nvPicPr>
          <p:cNvPr id="8" name="Audio 7">
            <a:extLst>
              <a:ext uri="{FF2B5EF4-FFF2-40B4-BE49-F238E27FC236}">
                <a16:creationId xmlns:a16="http://schemas.microsoft.com/office/drawing/2014/main" id="{10D4FE51-BE51-FF8D-3285-25AB147193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025"/>
    </mc:Choice>
    <mc:Fallback>
      <p:transition spd="slow" advTm="39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663"/>
        <p:cNvGrpSpPr/>
        <p:nvPr/>
      </p:nvGrpSpPr>
      <p:grpSpPr>
        <a:xfrm>
          <a:off x="0" y="0"/>
          <a:ext cx="0" cy="0"/>
          <a:chOff x="0" y="0"/>
          <a:chExt cx="0" cy="0"/>
        </a:xfrm>
      </p:grpSpPr>
      <p:sp>
        <p:nvSpPr>
          <p:cNvPr id="664" name="Google Shape;664;p67"/>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16</a:t>
            </a:fld>
            <a:endParaRPr/>
          </a:p>
        </p:txBody>
      </p:sp>
      <p:sp>
        <p:nvSpPr>
          <p:cNvPr id="665" name="Google Shape;665;p67"/>
          <p:cNvSpPr txBox="1">
            <a:spLocks noGrp="1"/>
          </p:cNvSpPr>
          <p:nvPr>
            <p:ph type="title" idx="2"/>
          </p:nvPr>
        </p:nvSpPr>
        <p:spPr>
          <a:xfrm>
            <a:off x="3409206" y="1199497"/>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Pricing</a:t>
            </a:r>
            <a:endParaRPr/>
          </a:p>
        </p:txBody>
      </p:sp>
      <p:sp>
        <p:nvSpPr>
          <p:cNvPr id="666" name="Google Shape;666;p67"/>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667" name="Google Shape;667;p67"/>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Results &amp; Conclusions</a:t>
            </a:r>
            <a:endParaRPr/>
          </a:p>
        </p:txBody>
      </p:sp>
      <p:pic>
        <p:nvPicPr>
          <p:cNvPr id="668" name="Google Shape;668;p67"/>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669" name="Google Shape;669;p67"/>
          <p:cNvSpPr txBox="1"/>
          <p:nvPr/>
        </p:nvSpPr>
        <p:spPr>
          <a:xfrm>
            <a:off x="2935500" y="1485500"/>
            <a:ext cx="3120600" cy="785100"/>
          </a:xfrm>
          <a:prstGeom prst="rect">
            <a:avLst/>
          </a:prstGeom>
          <a:noFill/>
          <a:ln>
            <a:noFill/>
          </a:ln>
        </p:spPr>
        <p:txBody>
          <a:bodyPr spcFirstLastPara="1" wrap="square" lIns="91425" tIns="91425" rIns="91425" bIns="91425" anchor="t" anchorCtr="0">
            <a:spAutoFit/>
          </a:bodyPr>
          <a:lstStyle/>
          <a:p>
            <a:pPr marL="457200" lvl="0" indent="-311150" algn="ctr" rtl="0">
              <a:spcBef>
                <a:spcPts val="0"/>
              </a:spcBef>
              <a:spcAft>
                <a:spcPts val="0"/>
              </a:spcAft>
              <a:buClr>
                <a:schemeClr val="dk1"/>
              </a:buClr>
              <a:buSzPts val="1300"/>
              <a:buFont typeface="Figtree"/>
              <a:buChar char="●"/>
            </a:pPr>
            <a:r>
              <a:rPr lang="en" sz="1300">
                <a:solidFill>
                  <a:schemeClr val="dk1"/>
                </a:solidFill>
                <a:latin typeface="Figtree"/>
                <a:ea typeface="Figtree"/>
                <a:cs typeface="Figtree"/>
                <a:sym typeface="Figtree"/>
              </a:rPr>
              <a:t>3/4 customers said prices are at least a “somewhat important” decision making factor </a:t>
            </a:r>
            <a:endParaRPr sz="1300">
              <a:solidFill>
                <a:schemeClr val="dk1"/>
              </a:solidFill>
              <a:latin typeface="Figtree"/>
              <a:ea typeface="Figtree"/>
              <a:cs typeface="Figtree"/>
              <a:sym typeface="Figtree"/>
            </a:endParaRPr>
          </a:p>
        </p:txBody>
      </p:sp>
      <p:sp>
        <p:nvSpPr>
          <p:cNvPr id="670" name="Google Shape;670;p67"/>
          <p:cNvSpPr txBox="1">
            <a:spLocks noGrp="1"/>
          </p:cNvSpPr>
          <p:nvPr>
            <p:ph type="body" idx="1"/>
          </p:nvPr>
        </p:nvSpPr>
        <p:spPr>
          <a:xfrm>
            <a:off x="6200000" y="1485500"/>
            <a:ext cx="2590200" cy="1215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a:p>
          <a:p>
            <a:pPr marL="457200" lvl="0" indent="-311150" algn="ctr" rtl="0">
              <a:spcBef>
                <a:spcPts val="1200"/>
              </a:spcBef>
              <a:spcAft>
                <a:spcPts val="0"/>
              </a:spcAft>
              <a:buSzPts val="1300"/>
              <a:buChar char="●"/>
            </a:pPr>
            <a:r>
              <a:rPr lang="en" sz="1300"/>
              <a:t>20% of respondents said the menu could improve with an added egg dish</a:t>
            </a:r>
            <a:endParaRPr sz="1300"/>
          </a:p>
        </p:txBody>
      </p:sp>
      <p:sp>
        <p:nvSpPr>
          <p:cNvPr id="671" name="Google Shape;671;p67"/>
          <p:cNvSpPr txBox="1"/>
          <p:nvPr/>
        </p:nvSpPr>
        <p:spPr>
          <a:xfrm>
            <a:off x="6056100" y="1199500"/>
            <a:ext cx="3000000" cy="354900"/>
          </a:xfrm>
          <a:prstGeom prst="rect">
            <a:avLst/>
          </a:prstGeom>
          <a:noFill/>
          <a:ln>
            <a:noFill/>
          </a:ln>
        </p:spPr>
        <p:txBody>
          <a:bodyPr spcFirstLastPara="1" wrap="square" lIns="91425" tIns="91425" rIns="91425" bIns="91425" anchor="t" anchorCtr="0">
            <a:spAutoFit/>
          </a:bodyPr>
          <a:lstStyle/>
          <a:p>
            <a:pPr marL="0" lvl="0" indent="0" algn="ctr" rtl="0">
              <a:lnSpc>
                <a:spcPct val="85000"/>
              </a:lnSpc>
              <a:spcBef>
                <a:spcPts val="0"/>
              </a:spcBef>
              <a:spcAft>
                <a:spcPts val="0"/>
              </a:spcAft>
              <a:buNone/>
            </a:pPr>
            <a:r>
              <a:rPr lang="en" sz="1300">
                <a:solidFill>
                  <a:schemeClr val="dk1"/>
                </a:solidFill>
                <a:latin typeface="Figtree ExtraBold"/>
                <a:ea typeface="Figtree ExtraBold"/>
                <a:cs typeface="Figtree ExtraBold"/>
                <a:sym typeface="Figtree ExtraBold"/>
              </a:rPr>
              <a:t>Menu offerings </a:t>
            </a:r>
            <a:endParaRPr/>
          </a:p>
        </p:txBody>
      </p:sp>
      <p:pic>
        <p:nvPicPr>
          <p:cNvPr id="672" name="Google Shape;672;p67"/>
          <p:cNvPicPr preferRelativeResize="0"/>
          <p:nvPr/>
        </p:nvPicPr>
        <p:blipFill>
          <a:blip r:embed="rId6">
            <a:alphaModFix/>
          </a:blip>
          <a:stretch>
            <a:fillRect/>
          </a:stretch>
        </p:blipFill>
        <p:spPr>
          <a:xfrm>
            <a:off x="3566725" y="2356500"/>
            <a:ext cx="2066550" cy="1033275"/>
          </a:xfrm>
          <a:prstGeom prst="rect">
            <a:avLst/>
          </a:prstGeom>
          <a:noFill/>
          <a:ln>
            <a:noFill/>
          </a:ln>
        </p:spPr>
      </p:pic>
      <p:sp>
        <p:nvSpPr>
          <p:cNvPr id="673" name="Google Shape;673;p67"/>
          <p:cNvSpPr txBox="1"/>
          <p:nvPr/>
        </p:nvSpPr>
        <p:spPr>
          <a:xfrm>
            <a:off x="-12" y="1838600"/>
            <a:ext cx="3000000" cy="164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Figtree"/>
                <a:ea typeface="Figtree"/>
                <a:cs typeface="Figtree"/>
                <a:sym typeface="Figtree"/>
              </a:rPr>
              <a:t>Research Statement #3: </a:t>
            </a:r>
            <a:endParaRPr sz="1500" b="1">
              <a:solidFill>
                <a:schemeClr val="dk1"/>
              </a:solidFill>
              <a:latin typeface="Figtree"/>
              <a:ea typeface="Figtree"/>
              <a:cs typeface="Figtree"/>
              <a:sym typeface="Figtree"/>
            </a:endParaRPr>
          </a:p>
          <a:p>
            <a:pPr marL="0" lvl="0" indent="0" algn="ctr" rtl="0">
              <a:spcBef>
                <a:spcPts val="1200"/>
              </a:spcBef>
              <a:spcAft>
                <a:spcPts val="0"/>
              </a:spcAft>
              <a:buNone/>
            </a:pPr>
            <a:r>
              <a:rPr lang="en" sz="1500">
                <a:solidFill>
                  <a:schemeClr val="dk1"/>
                </a:solidFill>
                <a:latin typeface="Figtree"/>
                <a:ea typeface="Figtree"/>
                <a:cs typeface="Figtree"/>
                <a:sym typeface="Figtree"/>
              </a:rPr>
              <a:t>Investigate consumer’s perspectives on competitors’ pricing and menu offerings</a:t>
            </a:r>
            <a:endParaRPr sz="1500">
              <a:solidFill>
                <a:schemeClr val="dk1"/>
              </a:solidFill>
              <a:latin typeface="Figtree"/>
              <a:ea typeface="Figtree"/>
              <a:cs typeface="Figtree"/>
              <a:sym typeface="Figtree"/>
            </a:endParaRPr>
          </a:p>
          <a:p>
            <a:pPr marL="0" lvl="0" indent="0" algn="l" rtl="0">
              <a:spcBef>
                <a:spcPts val="1200"/>
              </a:spcBef>
              <a:spcAft>
                <a:spcPts val="1200"/>
              </a:spcAft>
              <a:buNone/>
            </a:pPr>
            <a:endParaRPr sz="1500">
              <a:solidFill>
                <a:schemeClr val="dk1"/>
              </a:solidFill>
              <a:latin typeface="Figtree"/>
              <a:ea typeface="Figtree"/>
              <a:cs typeface="Figtree"/>
              <a:sym typeface="Figtree"/>
            </a:endParaRPr>
          </a:p>
        </p:txBody>
      </p:sp>
      <p:sp>
        <p:nvSpPr>
          <p:cNvPr id="674" name="Google Shape;674;p67"/>
          <p:cNvSpPr txBox="1">
            <a:spLocks noGrp="1"/>
          </p:cNvSpPr>
          <p:nvPr>
            <p:ph type="body" idx="1"/>
          </p:nvPr>
        </p:nvSpPr>
        <p:spPr>
          <a:xfrm>
            <a:off x="3276900" y="3358600"/>
            <a:ext cx="2590200" cy="1215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a:p>
          <a:p>
            <a:pPr marL="0" lvl="0" indent="0" algn="ctr" rtl="0">
              <a:spcBef>
                <a:spcPts val="1200"/>
              </a:spcBef>
              <a:spcAft>
                <a:spcPts val="1200"/>
              </a:spcAft>
              <a:buNone/>
            </a:pPr>
            <a:r>
              <a:rPr lang="en" sz="1300"/>
              <a:t>Graph: BSBC’s prices are comparable to competitors (38 respondents) </a:t>
            </a:r>
            <a:endParaRPr sz="1300"/>
          </a:p>
        </p:txBody>
      </p:sp>
      <p:pic>
        <p:nvPicPr>
          <p:cNvPr id="675" name="Google Shape;675;p67"/>
          <p:cNvPicPr preferRelativeResize="0"/>
          <p:nvPr/>
        </p:nvPicPr>
        <p:blipFill>
          <a:blip r:embed="rId7">
            <a:alphaModFix/>
          </a:blip>
          <a:stretch>
            <a:fillRect/>
          </a:stretch>
        </p:blipFill>
        <p:spPr>
          <a:xfrm>
            <a:off x="6978450" y="2452325"/>
            <a:ext cx="1033275" cy="1033275"/>
          </a:xfrm>
          <a:prstGeom prst="rect">
            <a:avLst/>
          </a:prstGeom>
          <a:noFill/>
          <a:ln>
            <a:noFill/>
          </a:ln>
        </p:spPr>
      </p:pic>
      <p:sp>
        <p:nvSpPr>
          <p:cNvPr id="676" name="Google Shape;676;p67"/>
          <p:cNvSpPr txBox="1">
            <a:spLocks noGrp="1"/>
          </p:cNvSpPr>
          <p:nvPr>
            <p:ph type="body" idx="1"/>
          </p:nvPr>
        </p:nvSpPr>
        <p:spPr>
          <a:xfrm>
            <a:off x="5979900" y="3270750"/>
            <a:ext cx="2878200" cy="1215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a:p>
          <a:p>
            <a:pPr marL="457200" lvl="0" indent="-311150" algn="ctr" rtl="0">
              <a:spcBef>
                <a:spcPts val="1200"/>
              </a:spcBef>
              <a:spcAft>
                <a:spcPts val="0"/>
              </a:spcAft>
              <a:buSzPts val="1300"/>
              <a:buChar char="●"/>
            </a:pPr>
            <a:r>
              <a:rPr lang="en" sz="1300"/>
              <a:t>38% of respondents said nothing was missing from the menu</a:t>
            </a:r>
            <a:endParaRPr sz="1300"/>
          </a:p>
        </p:txBody>
      </p:sp>
      <p:pic>
        <p:nvPicPr>
          <p:cNvPr id="12" name="Audio 11">
            <a:extLst>
              <a:ext uri="{FF2B5EF4-FFF2-40B4-BE49-F238E27FC236}">
                <a16:creationId xmlns:a16="http://schemas.microsoft.com/office/drawing/2014/main" id="{91A6A466-5C24-E457-DAFB-B88C50C410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317"/>
    </mc:Choice>
    <mc:Fallback>
      <p:transition spd="slow" advTm="69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680"/>
        <p:cNvGrpSpPr/>
        <p:nvPr/>
      </p:nvGrpSpPr>
      <p:grpSpPr>
        <a:xfrm>
          <a:off x="0" y="0"/>
          <a:ext cx="0" cy="0"/>
          <a:chOff x="0" y="0"/>
          <a:chExt cx="0" cy="0"/>
        </a:xfrm>
      </p:grpSpPr>
      <p:sp>
        <p:nvSpPr>
          <p:cNvPr id="681" name="Google Shape;681;p68"/>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17</a:t>
            </a:fld>
            <a:endParaRPr/>
          </a:p>
        </p:txBody>
      </p:sp>
      <p:sp>
        <p:nvSpPr>
          <p:cNvPr id="682" name="Google Shape;682;p68"/>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683" name="Google Shape;683;p68"/>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Results &amp; Conclusions</a:t>
            </a:r>
            <a:endParaRPr/>
          </a:p>
        </p:txBody>
      </p:sp>
      <p:pic>
        <p:nvPicPr>
          <p:cNvPr id="684" name="Google Shape;684;p68"/>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685" name="Google Shape;685;p68"/>
          <p:cNvSpPr txBox="1"/>
          <p:nvPr/>
        </p:nvSpPr>
        <p:spPr>
          <a:xfrm>
            <a:off x="3000000" y="2128100"/>
            <a:ext cx="3000000" cy="785100"/>
          </a:xfrm>
          <a:prstGeom prst="rect">
            <a:avLst/>
          </a:prstGeom>
          <a:noFill/>
          <a:ln>
            <a:noFill/>
          </a:ln>
        </p:spPr>
        <p:txBody>
          <a:bodyPr spcFirstLastPara="1" wrap="square" lIns="91425" tIns="91425" rIns="91425" bIns="91425" anchor="t" anchorCtr="0">
            <a:spAutoFit/>
          </a:bodyPr>
          <a:lstStyle/>
          <a:p>
            <a:pPr marL="457200" lvl="0" indent="-311150" algn="ctr" rtl="0">
              <a:spcBef>
                <a:spcPts val="0"/>
              </a:spcBef>
              <a:spcAft>
                <a:spcPts val="0"/>
              </a:spcAft>
              <a:buClr>
                <a:schemeClr val="dk1"/>
              </a:buClr>
              <a:buSzPts val="1300"/>
              <a:buFont typeface="Figtree"/>
              <a:buChar char="●"/>
            </a:pPr>
            <a:r>
              <a:rPr lang="en" sz="1300" b="1">
                <a:solidFill>
                  <a:schemeClr val="dk1"/>
                </a:solidFill>
                <a:latin typeface="Figtree"/>
                <a:ea typeface="Figtree"/>
                <a:cs typeface="Figtree"/>
                <a:sym typeface="Figtree"/>
              </a:rPr>
              <a:t>49%</a:t>
            </a:r>
            <a:r>
              <a:rPr lang="en" sz="1300">
                <a:solidFill>
                  <a:schemeClr val="dk1"/>
                </a:solidFill>
                <a:latin typeface="Figtree"/>
                <a:ea typeface="Figtree"/>
                <a:cs typeface="Figtree"/>
                <a:sym typeface="Figtree"/>
              </a:rPr>
              <a:t> of respondents were interested in protein-packed dishes </a:t>
            </a:r>
            <a:endParaRPr sz="1300">
              <a:solidFill>
                <a:schemeClr val="dk1"/>
              </a:solidFill>
              <a:latin typeface="Figtree"/>
              <a:ea typeface="Figtree"/>
              <a:cs typeface="Figtree"/>
              <a:sym typeface="Figtree"/>
            </a:endParaRPr>
          </a:p>
        </p:txBody>
      </p:sp>
      <p:sp>
        <p:nvSpPr>
          <p:cNvPr id="686" name="Google Shape;686;p68"/>
          <p:cNvSpPr txBox="1">
            <a:spLocks noGrp="1"/>
          </p:cNvSpPr>
          <p:nvPr>
            <p:ph type="title" idx="2"/>
          </p:nvPr>
        </p:nvSpPr>
        <p:spPr>
          <a:xfrm>
            <a:off x="3483743" y="1655072"/>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Emerging trends</a:t>
            </a:r>
            <a:endParaRPr/>
          </a:p>
        </p:txBody>
      </p:sp>
      <p:sp>
        <p:nvSpPr>
          <p:cNvPr id="687" name="Google Shape;687;p68"/>
          <p:cNvSpPr txBox="1"/>
          <p:nvPr/>
        </p:nvSpPr>
        <p:spPr>
          <a:xfrm>
            <a:off x="3072000" y="2994700"/>
            <a:ext cx="3000000" cy="785100"/>
          </a:xfrm>
          <a:prstGeom prst="rect">
            <a:avLst/>
          </a:prstGeom>
          <a:noFill/>
          <a:ln>
            <a:noFill/>
          </a:ln>
        </p:spPr>
        <p:txBody>
          <a:bodyPr spcFirstLastPara="1" wrap="square" lIns="91425" tIns="91425" rIns="91425" bIns="91425" anchor="t" anchorCtr="0">
            <a:spAutoFit/>
          </a:bodyPr>
          <a:lstStyle/>
          <a:p>
            <a:pPr marL="457200" lvl="0" indent="-311150" algn="ctr" rtl="0">
              <a:spcBef>
                <a:spcPts val="0"/>
              </a:spcBef>
              <a:spcAft>
                <a:spcPts val="0"/>
              </a:spcAft>
              <a:buClr>
                <a:schemeClr val="dk1"/>
              </a:buClr>
              <a:buSzPts val="1300"/>
              <a:buFont typeface="Figtree"/>
              <a:buChar char="●"/>
            </a:pPr>
            <a:r>
              <a:rPr lang="en" sz="1300" b="1">
                <a:solidFill>
                  <a:schemeClr val="dk1"/>
                </a:solidFill>
                <a:latin typeface="Figtree"/>
                <a:ea typeface="Figtree"/>
                <a:cs typeface="Figtree"/>
                <a:sym typeface="Figtree"/>
              </a:rPr>
              <a:t>93%</a:t>
            </a:r>
            <a:r>
              <a:rPr lang="en" sz="1300">
                <a:solidFill>
                  <a:schemeClr val="dk1"/>
                </a:solidFill>
                <a:latin typeface="Figtree"/>
                <a:ea typeface="Figtree"/>
                <a:cs typeface="Figtree"/>
                <a:sym typeface="Figtree"/>
              </a:rPr>
              <a:t> of respondents are likely to try a new item aligning with a food trend</a:t>
            </a:r>
            <a:endParaRPr sz="1300">
              <a:solidFill>
                <a:schemeClr val="dk1"/>
              </a:solidFill>
              <a:latin typeface="Figtree"/>
              <a:ea typeface="Figtree"/>
              <a:cs typeface="Figtree"/>
              <a:sym typeface="Figtree"/>
            </a:endParaRPr>
          </a:p>
        </p:txBody>
      </p:sp>
      <p:sp>
        <p:nvSpPr>
          <p:cNvPr id="688" name="Google Shape;688;p68"/>
          <p:cNvSpPr txBox="1"/>
          <p:nvPr/>
        </p:nvSpPr>
        <p:spPr>
          <a:xfrm>
            <a:off x="-12" y="2003825"/>
            <a:ext cx="3000000" cy="187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Figtree"/>
                <a:ea typeface="Figtree"/>
                <a:cs typeface="Figtree"/>
                <a:sym typeface="Figtree"/>
              </a:rPr>
              <a:t>Research Statement #4: </a:t>
            </a:r>
            <a:endParaRPr sz="1500" b="1">
              <a:solidFill>
                <a:schemeClr val="dk1"/>
              </a:solidFill>
              <a:latin typeface="Figtree"/>
              <a:ea typeface="Figtree"/>
              <a:cs typeface="Figtree"/>
              <a:sym typeface="Figtree"/>
            </a:endParaRPr>
          </a:p>
          <a:p>
            <a:pPr marL="0" lvl="0" indent="0" algn="ctr" rtl="0">
              <a:spcBef>
                <a:spcPts val="1200"/>
              </a:spcBef>
              <a:spcAft>
                <a:spcPts val="0"/>
              </a:spcAft>
              <a:buNone/>
            </a:pPr>
            <a:r>
              <a:rPr lang="en" sz="1500">
                <a:solidFill>
                  <a:schemeClr val="dk1"/>
                </a:solidFill>
                <a:latin typeface="Figtree"/>
                <a:ea typeface="Figtree"/>
                <a:cs typeface="Figtree"/>
                <a:sym typeface="Figtree"/>
              </a:rPr>
              <a:t>Identify emerging food, drink, and restaurant trends that are popular amongst our target market to update the menu.</a:t>
            </a:r>
            <a:endParaRPr sz="1500">
              <a:solidFill>
                <a:schemeClr val="dk1"/>
              </a:solidFill>
              <a:latin typeface="Figtree"/>
              <a:ea typeface="Figtree"/>
              <a:cs typeface="Figtree"/>
              <a:sym typeface="Figtree"/>
            </a:endParaRPr>
          </a:p>
          <a:p>
            <a:pPr marL="0" lvl="0" indent="0" algn="l" rtl="0">
              <a:spcBef>
                <a:spcPts val="1200"/>
              </a:spcBef>
              <a:spcAft>
                <a:spcPts val="1200"/>
              </a:spcAft>
              <a:buNone/>
            </a:pPr>
            <a:endParaRPr sz="1500">
              <a:solidFill>
                <a:schemeClr val="dk1"/>
              </a:solidFill>
              <a:latin typeface="Figtree"/>
              <a:ea typeface="Figtree"/>
              <a:cs typeface="Figtree"/>
              <a:sym typeface="Figtree"/>
            </a:endParaRPr>
          </a:p>
        </p:txBody>
      </p:sp>
      <p:sp>
        <p:nvSpPr>
          <p:cNvPr id="689" name="Google Shape;689;p68"/>
          <p:cNvSpPr txBox="1"/>
          <p:nvPr/>
        </p:nvSpPr>
        <p:spPr>
          <a:xfrm>
            <a:off x="6072000" y="2236200"/>
            <a:ext cx="3000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200"/>
              </a:spcAft>
              <a:buNone/>
            </a:pPr>
            <a:r>
              <a:rPr lang="en" sz="1300" b="1">
                <a:solidFill>
                  <a:schemeClr val="dk1"/>
                </a:solidFill>
                <a:latin typeface="Figtree"/>
                <a:ea typeface="Figtree"/>
                <a:cs typeface="Figtree"/>
                <a:sym typeface="Figtree"/>
              </a:rPr>
              <a:t>However </a:t>
            </a:r>
            <a:r>
              <a:rPr lang="en" sz="1300">
                <a:solidFill>
                  <a:schemeClr val="dk1"/>
                </a:solidFill>
                <a:latin typeface="Figtree"/>
                <a:ea typeface="Figtree"/>
                <a:cs typeface="Figtree"/>
                <a:sym typeface="Figtree"/>
              </a:rPr>
              <a:t>32/60 respondents said lowering wait times were a better area for improvement than adding another menu item</a:t>
            </a:r>
            <a:endParaRPr sz="1300">
              <a:solidFill>
                <a:schemeClr val="dk1"/>
              </a:solidFill>
              <a:latin typeface="Figtree"/>
              <a:ea typeface="Figtree"/>
              <a:cs typeface="Figtree"/>
              <a:sym typeface="Figtree"/>
            </a:endParaRPr>
          </a:p>
        </p:txBody>
      </p:sp>
      <p:pic>
        <p:nvPicPr>
          <p:cNvPr id="4" name="Audio 3">
            <a:extLst>
              <a:ext uri="{FF2B5EF4-FFF2-40B4-BE49-F238E27FC236}">
                <a16:creationId xmlns:a16="http://schemas.microsoft.com/office/drawing/2014/main" id="{84267019-89AF-78E8-E95C-CFDD926EB2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706"/>
    </mc:Choice>
    <mc:Fallback>
      <p:transition spd="slow" advTm="46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693"/>
        <p:cNvGrpSpPr/>
        <p:nvPr/>
      </p:nvGrpSpPr>
      <p:grpSpPr>
        <a:xfrm>
          <a:off x="0" y="0"/>
          <a:ext cx="0" cy="0"/>
          <a:chOff x="0" y="0"/>
          <a:chExt cx="0" cy="0"/>
        </a:xfrm>
      </p:grpSpPr>
      <p:sp>
        <p:nvSpPr>
          <p:cNvPr id="694" name="Google Shape;694;p69"/>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18</a:t>
            </a:fld>
            <a:endParaRPr/>
          </a:p>
        </p:txBody>
      </p:sp>
      <p:sp>
        <p:nvSpPr>
          <p:cNvPr id="695" name="Google Shape;695;p69"/>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696" name="Google Shape;696;p69"/>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Results &amp; Conclusions</a:t>
            </a:r>
            <a:endParaRPr/>
          </a:p>
        </p:txBody>
      </p:sp>
      <p:pic>
        <p:nvPicPr>
          <p:cNvPr id="697" name="Google Shape;697;p69"/>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698" name="Google Shape;698;p69"/>
          <p:cNvSpPr txBox="1">
            <a:spLocks noGrp="1"/>
          </p:cNvSpPr>
          <p:nvPr>
            <p:ph type="title" idx="2"/>
          </p:nvPr>
        </p:nvSpPr>
        <p:spPr>
          <a:xfrm>
            <a:off x="4012950" y="1267550"/>
            <a:ext cx="1118100" cy="200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Service speed </a:t>
            </a:r>
            <a:endParaRPr/>
          </a:p>
        </p:txBody>
      </p:sp>
      <p:sp>
        <p:nvSpPr>
          <p:cNvPr id="699" name="Google Shape;699;p69"/>
          <p:cNvSpPr txBox="1"/>
          <p:nvPr/>
        </p:nvSpPr>
        <p:spPr>
          <a:xfrm>
            <a:off x="2971575" y="2071625"/>
            <a:ext cx="3120600" cy="785100"/>
          </a:xfrm>
          <a:prstGeom prst="rect">
            <a:avLst/>
          </a:prstGeom>
          <a:noFill/>
          <a:ln>
            <a:noFill/>
          </a:ln>
        </p:spPr>
        <p:txBody>
          <a:bodyPr spcFirstLastPara="1" wrap="square" lIns="91425" tIns="91425" rIns="91425" bIns="91425" anchor="t" anchorCtr="0">
            <a:spAutoFit/>
          </a:bodyPr>
          <a:lstStyle/>
          <a:p>
            <a:pPr marL="457200" lvl="0" indent="-311150" algn="ctr" rtl="0">
              <a:spcBef>
                <a:spcPts val="0"/>
              </a:spcBef>
              <a:spcAft>
                <a:spcPts val="0"/>
              </a:spcAft>
              <a:buClr>
                <a:schemeClr val="dk1"/>
              </a:buClr>
              <a:buSzPts val="1300"/>
              <a:buFont typeface="Figtree"/>
              <a:buChar char="●"/>
            </a:pPr>
            <a:r>
              <a:rPr lang="en" sz="1300">
                <a:solidFill>
                  <a:schemeClr val="dk1"/>
                </a:solidFill>
                <a:latin typeface="Figtree"/>
                <a:ea typeface="Figtree"/>
                <a:cs typeface="Figtree"/>
                <a:sym typeface="Figtree"/>
              </a:rPr>
              <a:t>48% of respondents said that service speed was fast and 42% said it was acceptable. </a:t>
            </a:r>
            <a:endParaRPr sz="1300">
              <a:solidFill>
                <a:schemeClr val="dk1"/>
              </a:solidFill>
              <a:latin typeface="Figtree"/>
              <a:ea typeface="Figtree"/>
              <a:cs typeface="Figtree"/>
              <a:sym typeface="Figtree"/>
            </a:endParaRPr>
          </a:p>
        </p:txBody>
      </p:sp>
      <p:sp>
        <p:nvSpPr>
          <p:cNvPr id="700" name="Google Shape;700;p69"/>
          <p:cNvSpPr txBox="1"/>
          <p:nvPr/>
        </p:nvSpPr>
        <p:spPr>
          <a:xfrm>
            <a:off x="6154625" y="1170970"/>
            <a:ext cx="2888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200"/>
              </a:spcAft>
              <a:buNone/>
            </a:pPr>
            <a:r>
              <a:rPr lang="en" sz="1300" b="1">
                <a:solidFill>
                  <a:schemeClr val="dk1"/>
                </a:solidFill>
                <a:latin typeface="Figtree"/>
                <a:ea typeface="Figtree"/>
                <a:cs typeface="Figtree"/>
                <a:sym typeface="Figtree"/>
              </a:rPr>
              <a:t>Our independent sample t-test</a:t>
            </a:r>
            <a:endParaRPr sz="1300" b="1">
              <a:solidFill>
                <a:schemeClr val="dk1"/>
              </a:solidFill>
              <a:latin typeface="Figtree"/>
              <a:ea typeface="Figtree"/>
              <a:cs typeface="Figtree"/>
              <a:sym typeface="Figtree"/>
            </a:endParaRPr>
          </a:p>
        </p:txBody>
      </p:sp>
      <p:sp>
        <p:nvSpPr>
          <p:cNvPr id="701" name="Google Shape;701;p69"/>
          <p:cNvSpPr txBox="1"/>
          <p:nvPr/>
        </p:nvSpPr>
        <p:spPr>
          <a:xfrm>
            <a:off x="48588" y="1928225"/>
            <a:ext cx="3000000" cy="164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Figtree"/>
                <a:ea typeface="Figtree"/>
                <a:cs typeface="Figtree"/>
                <a:sym typeface="Figtree"/>
              </a:rPr>
              <a:t>Research Statement #5: </a:t>
            </a:r>
            <a:endParaRPr sz="1500" b="1">
              <a:solidFill>
                <a:schemeClr val="dk1"/>
              </a:solidFill>
              <a:latin typeface="Figtree"/>
              <a:ea typeface="Figtree"/>
              <a:cs typeface="Figtree"/>
              <a:sym typeface="Figtree"/>
            </a:endParaRPr>
          </a:p>
          <a:p>
            <a:pPr marL="0" lvl="0" indent="0" algn="ctr" rtl="0">
              <a:spcBef>
                <a:spcPts val="1200"/>
              </a:spcBef>
              <a:spcAft>
                <a:spcPts val="0"/>
              </a:spcAft>
              <a:buNone/>
            </a:pPr>
            <a:r>
              <a:rPr lang="en" sz="1500">
                <a:solidFill>
                  <a:schemeClr val="dk1"/>
                </a:solidFill>
                <a:latin typeface="Figtree"/>
                <a:ea typeface="Figtree"/>
                <a:cs typeface="Figtree"/>
                <a:sym typeface="Figtree"/>
              </a:rPr>
              <a:t>Evaluate customer feedback on service speed and wait times to identify areas of improvement. </a:t>
            </a:r>
            <a:endParaRPr sz="1500">
              <a:solidFill>
                <a:schemeClr val="dk1"/>
              </a:solidFill>
              <a:latin typeface="Figtree"/>
              <a:ea typeface="Figtree"/>
              <a:cs typeface="Figtree"/>
              <a:sym typeface="Figtree"/>
            </a:endParaRPr>
          </a:p>
          <a:p>
            <a:pPr marL="0" lvl="0" indent="0" algn="l" rtl="0">
              <a:spcBef>
                <a:spcPts val="1200"/>
              </a:spcBef>
              <a:spcAft>
                <a:spcPts val="1200"/>
              </a:spcAft>
              <a:buNone/>
            </a:pPr>
            <a:endParaRPr sz="1500">
              <a:solidFill>
                <a:schemeClr val="dk1"/>
              </a:solidFill>
              <a:latin typeface="Figtree"/>
              <a:ea typeface="Figtree"/>
              <a:cs typeface="Figtree"/>
              <a:sym typeface="Figtree"/>
            </a:endParaRPr>
          </a:p>
        </p:txBody>
      </p:sp>
      <p:sp>
        <p:nvSpPr>
          <p:cNvPr id="702" name="Google Shape;702;p69"/>
          <p:cNvSpPr txBox="1"/>
          <p:nvPr/>
        </p:nvSpPr>
        <p:spPr>
          <a:xfrm>
            <a:off x="3011700" y="2856713"/>
            <a:ext cx="3120600" cy="585000"/>
          </a:xfrm>
          <a:prstGeom prst="rect">
            <a:avLst/>
          </a:prstGeom>
          <a:noFill/>
          <a:ln>
            <a:noFill/>
          </a:ln>
        </p:spPr>
        <p:txBody>
          <a:bodyPr spcFirstLastPara="1" wrap="square" lIns="91425" tIns="91425" rIns="91425" bIns="91425" anchor="t" anchorCtr="0">
            <a:spAutoFit/>
          </a:bodyPr>
          <a:lstStyle/>
          <a:p>
            <a:pPr marL="457200" lvl="0" indent="-311150" algn="ctr" rtl="0">
              <a:spcBef>
                <a:spcPts val="0"/>
              </a:spcBef>
              <a:spcAft>
                <a:spcPts val="0"/>
              </a:spcAft>
              <a:buClr>
                <a:schemeClr val="dk1"/>
              </a:buClr>
              <a:buSzPts val="1300"/>
              <a:buFont typeface="Figtree"/>
              <a:buChar char="●"/>
            </a:pPr>
            <a:r>
              <a:rPr lang="en" sz="1300">
                <a:solidFill>
                  <a:schemeClr val="dk1"/>
                </a:solidFill>
                <a:latin typeface="Figtree"/>
                <a:ea typeface="Figtree"/>
                <a:cs typeface="Figtree"/>
                <a:sym typeface="Figtree"/>
              </a:rPr>
              <a:t>63% said that they waited over 30 minutes to dine </a:t>
            </a:r>
            <a:endParaRPr sz="1300">
              <a:solidFill>
                <a:schemeClr val="dk1"/>
              </a:solidFill>
              <a:latin typeface="Figtree"/>
              <a:ea typeface="Figtree"/>
              <a:cs typeface="Figtree"/>
              <a:sym typeface="Figtree"/>
            </a:endParaRPr>
          </a:p>
        </p:txBody>
      </p:sp>
      <p:pic>
        <p:nvPicPr>
          <p:cNvPr id="703" name="Google Shape;703;p69"/>
          <p:cNvPicPr preferRelativeResize="0"/>
          <p:nvPr/>
        </p:nvPicPr>
        <p:blipFill rotWithShape="1">
          <a:blip r:embed="rId6">
            <a:alphaModFix/>
          </a:blip>
          <a:srcRect l="63221" t="7708" r="12770" b="55705"/>
          <a:stretch/>
        </p:blipFill>
        <p:spPr>
          <a:xfrm>
            <a:off x="6154625" y="1631547"/>
            <a:ext cx="2767123" cy="2371799"/>
          </a:xfrm>
          <a:prstGeom prst="rect">
            <a:avLst/>
          </a:prstGeom>
          <a:noFill/>
          <a:ln>
            <a:noFill/>
          </a:ln>
        </p:spPr>
      </p:pic>
      <p:sp>
        <p:nvSpPr>
          <p:cNvPr id="704" name="Google Shape;704;p69"/>
          <p:cNvSpPr txBox="1"/>
          <p:nvPr/>
        </p:nvSpPr>
        <p:spPr>
          <a:xfrm>
            <a:off x="6132300" y="3956000"/>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200"/>
              </a:spcAft>
              <a:buNone/>
            </a:pPr>
            <a:r>
              <a:rPr lang="en" sz="1300" b="1">
                <a:solidFill>
                  <a:schemeClr val="dk1"/>
                </a:solidFill>
                <a:latin typeface="Figtree"/>
                <a:ea typeface="Figtree"/>
                <a:cs typeface="Figtree"/>
                <a:sym typeface="Figtree"/>
              </a:rPr>
              <a:t>link between greater satisfaction and lower wait time </a:t>
            </a:r>
            <a:endParaRPr sz="1300" b="1">
              <a:solidFill>
                <a:schemeClr val="dk1"/>
              </a:solidFill>
              <a:latin typeface="Figtree"/>
              <a:ea typeface="Figtree"/>
              <a:cs typeface="Figtree"/>
              <a:sym typeface="Figtree"/>
            </a:endParaRPr>
          </a:p>
        </p:txBody>
      </p:sp>
      <p:sp>
        <p:nvSpPr>
          <p:cNvPr id="705" name="Google Shape;705;p69"/>
          <p:cNvSpPr txBox="1"/>
          <p:nvPr/>
        </p:nvSpPr>
        <p:spPr>
          <a:xfrm>
            <a:off x="6880375" y="2738138"/>
            <a:ext cx="3120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 sz="1300">
                <a:solidFill>
                  <a:schemeClr val="dk1"/>
                </a:solidFill>
                <a:latin typeface="Figtree"/>
                <a:ea typeface="Figtree"/>
                <a:cs typeface="Figtree"/>
                <a:sym typeface="Figtree"/>
              </a:rPr>
              <a:t>4.77              3.74</a:t>
            </a:r>
            <a:endParaRPr sz="1300">
              <a:solidFill>
                <a:schemeClr val="dk1"/>
              </a:solidFill>
              <a:latin typeface="Figtree"/>
              <a:ea typeface="Figtree"/>
              <a:cs typeface="Figtree"/>
              <a:sym typeface="Figtree"/>
            </a:endParaRPr>
          </a:p>
        </p:txBody>
      </p:sp>
      <p:pic>
        <p:nvPicPr>
          <p:cNvPr id="4" name="Audio 3">
            <a:extLst>
              <a:ext uri="{FF2B5EF4-FFF2-40B4-BE49-F238E27FC236}">
                <a16:creationId xmlns:a16="http://schemas.microsoft.com/office/drawing/2014/main" id="{C0E57826-3CBC-AC0F-7010-122D4C4CB9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184"/>
    </mc:Choice>
    <mc:Fallback>
      <p:transition spd="slow" advTm="6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C5C6A"/>
        </a:solidFill>
        <a:effectLst/>
      </p:bgPr>
    </p:bg>
    <p:spTree>
      <p:nvGrpSpPr>
        <p:cNvPr id="1" name="Shape 709"/>
        <p:cNvGrpSpPr/>
        <p:nvPr/>
      </p:nvGrpSpPr>
      <p:grpSpPr>
        <a:xfrm>
          <a:off x="0" y="0"/>
          <a:ext cx="0" cy="0"/>
          <a:chOff x="0" y="0"/>
          <a:chExt cx="0" cy="0"/>
        </a:xfrm>
      </p:grpSpPr>
      <p:sp>
        <p:nvSpPr>
          <p:cNvPr id="710" name="Google Shape;710;p70"/>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solidFill>
                  <a:srgbClr val="B92226"/>
                </a:solidFill>
              </a:rPr>
              <a:t>19</a:t>
            </a:fld>
            <a:endParaRPr>
              <a:solidFill>
                <a:srgbClr val="B92226"/>
              </a:solidFill>
            </a:endParaRPr>
          </a:p>
        </p:txBody>
      </p:sp>
      <p:sp>
        <p:nvSpPr>
          <p:cNvPr id="711" name="Google Shape;711;p70"/>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rgbClr val="B92226"/>
                </a:solidFill>
              </a:rPr>
              <a:t>Recommendations</a:t>
            </a:r>
            <a:endParaRPr>
              <a:solidFill>
                <a:srgbClr val="B92226"/>
              </a:solidFill>
            </a:endParaRPr>
          </a:p>
        </p:txBody>
      </p:sp>
      <p:sp>
        <p:nvSpPr>
          <p:cNvPr id="712" name="Google Shape;712;p70"/>
          <p:cNvSpPr txBox="1">
            <a:spLocks noGrp="1"/>
          </p:cNvSpPr>
          <p:nvPr>
            <p:ph type="subTitle" idx="1"/>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BSBC</a:t>
            </a:r>
            <a:endParaRPr>
              <a:solidFill>
                <a:srgbClr val="B92226"/>
              </a:solidFill>
            </a:endParaRPr>
          </a:p>
        </p:txBody>
      </p:sp>
      <p:sp>
        <p:nvSpPr>
          <p:cNvPr id="713" name="Google Shape;713;p70"/>
          <p:cNvSpPr txBox="1">
            <a:spLocks noGrp="1"/>
          </p:cNvSpPr>
          <p:nvPr>
            <p:ph type="subTitle" idx="2"/>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Recommendations</a:t>
            </a:r>
            <a:endParaRPr>
              <a:solidFill>
                <a:srgbClr val="B92226"/>
              </a:solidFill>
            </a:endParaRPr>
          </a:p>
        </p:txBody>
      </p:sp>
      <p:pic>
        <p:nvPicPr>
          <p:cNvPr id="714" name="Google Shape;714;p70"/>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4" name="Audio 3">
            <a:extLst>
              <a:ext uri="{FF2B5EF4-FFF2-40B4-BE49-F238E27FC236}">
                <a16:creationId xmlns:a16="http://schemas.microsoft.com/office/drawing/2014/main" id="{DDD52535-25E5-D2A6-E860-3FA1EF39D2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45"/>
    </mc:Choice>
    <mc:Fallback>
      <p:transition spd="slow" advTm="4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5C6A"/>
        </a:solidFill>
        <a:effectLst/>
      </p:bgPr>
    </p:bg>
    <p:spTree>
      <p:nvGrpSpPr>
        <p:cNvPr id="1" name="Shape 494"/>
        <p:cNvGrpSpPr/>
        <p:nvPr/>
      </p:nvGrpSpPr>
      <p:grpSpPr>
        <a:xfrm>
          <a:off x="0" y="0"/>
          <a:ext cx="0" cy="0"/>
          <a:chOff x="0" y="0"/>
          <a:chExt cx="0" cy="0"/>
        </a:xfrm>
      </p:grpSpPr>
      <p:sp>
        <p:nvSpPr>
          <p:cNvPr id="495" name="Google Shape;495;p53"/>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solidFill>
                  <a:srgbClr val="B92226"/>
                </a:solidFill>
              </a:rPr>
              <a:t>2</a:t>
            </a:fld>
            <a:endParaRPr>
              <a:solidFill>
                <a:srgbClr val="B92226"/>
              </a:solidFill>
            </a:endParaRPr>
          </a:p>
        </p:txBody>
      </p:sp>
      <p:sp>
        <p:nvSpPr>
          <p:cNvPr id="496" name="Google Shape;496;p53"/>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solidFill>
                  <a:srgbClr val="B92226"/>
                </a:solidFill>
              </a:rPr>
              <a:t>Introduction and Problem Definition</a:t>
            </a:r>
            <a:endParaRPr>
              <a:solidFill>
                <a:srgbClr val="B92226"/>
              </a:solidFill>
            </a:endParaRPr>
          </a:p>
        </p:txBody>
      </p:sp>
      <p:sp>
        <p:nvSpPr>
          <p:cNvPr id="497" name="Google Shape;497;p53"/>
          <p:cNvSpPr txBox="1">
            <a:spLocks noGrp="1"/>
          </p:cNvSpPr>
          <p:nvPr>
            <p:ph type="subTitle" idx="1"/>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BSBC</a:t>
            </a:r>
            <a:endParaRPr>
              <a:solidFill>
                <a:srgbClr val="B92226"/>
              </a:solidFill>
            </a:endParaRPr>
          </a:p>
        </p:txBody>
      </p:sp>
      <p:sp>
        <p:nvSpPr>
          <p:cNvPr id="498" name="Google Shape;498;p53"/>
          <p:cNvSpPr txBox="1">
            <a:spLocks noGrp="1"/>
          </p:cNvSpPr>
          <p:nvPr>
            <p:ph type="subTitle" idx="2"/>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Intro &amp; Problem </a:t>
            </a:r>
            <a:endParaRPr>
              <a:solidFill>
                <a:srgbClr val="B92226"/>
              </a:solidFill>
            </a:endParaRPr>
          </a:p>
        </p:txBody>
      </p:sp>
      <p:pic>
        <p:nvPicPr>
          <p:cNvPr id="499" name="Google Shape;499;p53"/>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4" name="Audio 3">
            <a:extLst>
              <a:ext uri="{FF2B5EF4-FFF2-40B4-BE49-F238E27FC236}">
                <a16:creationId xmlns:a16="http://schemas.microsoft.com/office/drawing/2014/main" id="{4A60F36D-744A-940A-327C-D43380772F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64"/>
    </mc:Choice>
    <mc:Fallback>
      <p:transition spd="slow" advTm="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718"/>
        <p:cNvGrpSpPr/>
        <p:nvPr/>
      </p:nvGrpSpPr>
      <p:grpSpPr>
        <a:xfrm>
          <a:off x="0" y="0"/>
          <a:ext cx="0" cy="0"/>
          <a:chOff x="0" y="0"/>
          <a:chExt cx="0" cy="0"/>
        </a:xfrm>
      </p:grpSpPr>
      <p:sp>
        <p:nvSpPr>
          <p:cNvPr id="719" name="Google Shape;719;p71"/>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20</a:t>
            </a:fld>
            <a:endParaRPr/>
          </a:p>
        </p:txBody>
      </p:sp>
      <p:sp>
        <p:nvSpPr>
          <p:cNvPr id="720" name="Google Shape;720;p71"/>
          <p:cNvSpPr txBox="1">
            <a:spLocks noGrp="1"/>
          </p:cNvSpPr>
          <p:nvPr>
            <p:ph type="title"/>
          </p:nvPr>
        </p:nvSpPr>
        <p:spPr>
          <a:xfrm>
            <a:off x="44400" y="2606775"/>
            <a:ext cx="31131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Recommendations: Menu Changes</a:t>
            </a:r>
            <a:endParaRPr/>
          </a:p>
        </p:txBody>
      </p:sp>
      <p:sp>
        <p:nvSpPr>
          <p:cNvPr id="721" name="Google Shape;721;p71"/>
          <p:cNvSpPr txBox="1">
            <a:spLocks noGrp="1"/>
          </p:cNvSpPr>
          <p:nvPr>
            <p:ph type="title" idx="2"/>
          </p:nvPr>
        </p:nvSpPr>
        <p:spPr>
          <a:xfrm>
            <a:off x="3409206" y="1402172"/>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“The Basics” Subsection</a:t>
            </a:r>
            <a:endParaRPr/>
          </a:p>
        </p:txBody>
      </p:sp>
      <p:sp>
        <p:nvSpPr>
          <p:cNvPr id="722" name="Google Shape;722;p71"/>
          <p:cNvSpPr txBox="1">
            <a:spLocks noGrp="1"/>
          </p:cNvSpPr>
          <p:nvPr>
            <p:ph type="body" idx="1"/>
          </p:nvPr>
        </p:nvSpPr>
        <p:spPr>
          <a:xfrm>
            <a:off x="3409206" y="1763823"/>
            <a:ext cx="2325600" cy="6774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endParaRPr b="1"/>
          </a:p>
          <a:p>
            <a:pPr marL="457200" lvl="0" indent="-304800" algn="l" rtl="0">
              <a:lnSpc>
                <a:spcPct val="115000"/>
              </a:lnSpc>
              <a:spcBef>
                <a:spcPts val="1200"/>
              </a:spcBef>
              <a:spcAft>
                <a:spcPts val="0"/>
              </a:spcAft>
              <a:buSzPts val="1200"/>
              <a:buFont typeface="Figtree"/>
              <a:buChar char="●"/>
            </a:pPr>
            <a:r>
              <a:rPr lang="en" sz="1200"/>
              <a:t>Simple, affordable dishes like plain omelets, breakfast skillets, and tacos are preferred </a:t>
            </a:r>
            <a:endParaRPr sz="1200"/>
          </a:p>
          <a:p>
            <a:pPr marL="457200" lvl="0" indent="-304800" algn="l" rtl="0">
              <a:lnSpc>
                <a:spcPct val="115000"/>
              </a:lnSpc>
              <a:spcBef>
                <a:spcPts val="0"/>
              </a:spcBef>
              <a:spcAft>
                <a:spcPts val="0"/>
              </a:spcAft>
              <a:buSzPts val="1200"/>
              <a:buFont typeface="Arial"/>
              <a:buChar char="●"/>
            </a:pPr>
            <a:r>
              <a:rPr lang="en" sz="1200"/>
              <a:t>Lower price point to attract price sensitive consumers </a:t>
            </a:r>
            <a:endParaRPr sz="1200"/>
          </a:p>
          <a:p>
            <a:pPr marL="457200" lvl="0" indent="-304800" algn="l" rtl="0">
              <a:lnSpc>
                <a:spcPct val="115000"/>
              </a:lnSpc>
              <a:spcBef>
                <a:spcPts val="0"/>
              </a:spcBef>
              <a:spcAft>
                <a:spcPts val="0"/>
              </a:spcAft>
              <a:buSzPts val="1200"/>
              <a:buFont typeface="Arial"/>
              <a:buChar char="●"/>
            </a:pPr>
            <a:r>
              <a:rPr lang="en" sz="1200"/>
              <a:t>Customizable </a:t>
            </a:r>
            <a:endParaRPr sz="1200"/>
          </a:p>
          <a:p>
            <a:pPr marL="0" lvl="0" indent="0" algn="ctr" rtl="0">
              <a:spcBef>
                <a:spcPts val="1200"/>
              </a:spcBef>
              <a:spcAft>
                <a:spcPts val="1200"/>
              </a:spcAft>
              <a:buNone/>
            </a:pPr>
            <a:endParaRPr/>
          </a:p>
        </p:txBody>
      </p:sp>
      <p:sp>
        <p:nvSpPr>
          <p:cNvPr id="723" name="Google Shape;723;p71"/>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724" name="Google Shape;724;p71"/>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Recommendations</a:t>
            </a:r>
            <a:endParaRPr/>
          </a:p>
        </p:txBody>
      </p:sp>
      <p:pic>
        <p:nvPicPr>
          <p:cNvPr id="725" name="Google Shape;725;p71"/>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726" name="Google Shape;726;p71"/>
          <p:cNvSpPr txBox="1"/>
          <p:nvPr/>
        </p:nvSpPr>
        <p:spPr>
          <a:xfrm>
            <a:off x="6223975" y="1300875"/>
            <a:ext cx="2667300" cy="75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300" b="1">
                <a:solidFill>
                  <a:schemeClr val="dk1"/>
                </a:solidFill>
                <a:latin typeface="Figtree"/>
                <a:ea typeface="Figtree"/>
                <a:cs typeface="Figtree"/>
                <a:sym typeface="Figtree"/>
              </a:rPr>
              <a:t>“Protein Power” Subsection</a:t>
            </a:r>
            <a:endParaRPr sz="1300">
              <a:solidFill>
                <a:schemeClr val="dk1"/>
              </a:solidFill>
              <a:latin typeface="Figtree"/>
              <a:ea typeface="Figtree"/>
              <a:cs typeface="Figtree"/>
              <a:sym typeface="Figtree"/>
            </a:endParaRPr>
          </a:p>
          <a:p>
            <a:pPr marL="0" lvl="0" indent="0" algn="l" rtl="0">
              <a:lnSpc>
                <a:spcPct val="115000"/>
              </a:lnSpc>
              <a:spcBef>
                <a:spcPts val="1200"/>
              </a:spcBef>
              <a:spcAft>
                <a:spcPts val="0"/>
              </a:spcAft>
              <a:buNone/>
            </a:pPr>
            <a:endParaRPr sz="1100">
              <a:solidFill>
                <a:schemeClr val="dk1"/>
              </a:solidFill>
              <a:latin typeface="Figtree"/>
              <a:ea typeface="Figtree"/>
              <a:cs typeface="Figtree"/>
              <a:sym typeface="Figtree"/>
            </a:endParaRPr>
          </a:p>
          <a:p>
            <a:pPr marL="457200" lvl="0" indent="-304800" algn="l" rtl="0">
              <a:lnSpc>
                <a:spcPct val="115000"/>
              </a:lnSpc>
              <a:spcBef>
                <a:spcPts val="120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Highlight nutritional value to appeal to fitness-focused customers with high -protein options</a:t>
            </a:r>
            <a:endParaRPr sz="1200">
              <a:solidFill>
                <a:schemeClr val="dk1"/>
              </a:solidFill>
              <a:latin typeface="Figtree"/>
              <a:ea typeface="Figtree"/>
              <a:cs typeface="Figtree"/>
              <a:sym typeface="Figtree"/>
            </a:endParaRPr>
          </a:p>
          <a:p>
            <a:pPr marL="457200" lvl="0" indent="-304800" algn="l" rtl="0">
              <a:lnSpc>
                <a:spcPct val="115000"/>
              </a:lnSpc>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Long time trend and here to stay </a:t>
            </a:r>
            <a:endParaRPr sz="1200">
              <a:solidFill>
                <a:schemeClr val="dk1"/>
              </a:solidFill>
              <a:latin typeface="Figtree"/>
              <a:ea typeface="Figtree"/>
              <a:cs typeface="Figtree"/>
              <a:sym typeface="Figtree"/>
            </a:endParaRPr>
          </a:p>
          <a:p>
            <a:pPr marL="457200" lvl="0" indent="-304800" algn="l" rtl="0">
              <a:lnSpc>
                <a:spcPct val="115000"/>
              </a:lnSpc>
              <a:spcBef>
                <a:spcPts val="0"/>
              </a:spcBef>
              <a:spcAft>
                <a:spcPts val="0"/>
              </a:spcAft>
              <a:buClr>
                <a:schemeClr val="dk1"/>
              </a:buClr>
              <a:buSzPts val="1200"/>
              <a:buFont typeface="Figtree"/>
              <a:buChar char="●"/>
            </a:pPr>
            <a:r>
              <a:rPr lang="en" sz="1200">
                <a:solidFill>
                  <a:schemeClr val="dk1"/>
                </a:solidFill>
                <a:latin typeface="Figtree"/>
                <a:ea typeface="Figtree"/>
                <a:cs typeface="Figtree"/>
                <a:sym typeface="Figtree"/>
              </a:rPr>
              <a:t>Egg whites, turkey sausage, veggies, steak, chicken</a:t>
            </a:r>
            <a:endParaRPr sz="1200">
              <a:solidFill>
                <a:schemeClr val="dk1"/>
              </a:solidFill>
              <a:latin typeface="Figtree"/>
              <a:ea typeface="Figtree"/>
              <a:cs typeface="Figtree"/>
              <a:sym typeface="Figtree"/>
            </a:endParaRPr>
          </a:p>
        </p:txBody>
      </p:sp>
      <p:pic>
        <p:nvPicPr>
          <p:cNvPr id="4" name="Audio 3">
            <a:extLst>
              <a:ext uri="{FF2B5EF4-FFF2-40B4-BE49-F238E27FC236}">
                <a16:creationId xmlns:a16="http://schemas.microsoft.com/office/drawing/2014/main" id="{F84501E5-53E3-8B36-A5E7-2182AF2A9D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311"/>
    </mc:Choice>
    <mc:Fallback>
      <p:transition spd="slow" advTm="5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730"/>
        <p:cNvGrpSpPr/>
        <p:nvPr/>
      </p:nvGrpSpPr>
      <p:grpSpPr>
        <a:xfrm>
          <a:off x="0" y="0"/>
          <a:ext cx="0" cy="0"/>
          <a:chOff x="0" y="0"/>
          <a:chExt cx="0" cy="0"/>
        </a:xfrm>
      </p:grpSpPr>
      <p:sp>
        <p:nvSpPr>
          <p:cNvPr id="731" name="Google Shape;731;p72"/>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21</a:t>
            </a:fld>
            <a:endParaRPr/>
          </a:p>
        </p:txBody>
      </p:sp>
      <p:sp>
        <p:nvSpPr>
          <p:cNvPr id="732" name="Google Shape;732;p72"/>
          <p:cNvSpPr txBox="1">
            <a:spLocks noGrp="1"/>
          </p:cNvSpPr>
          <p:nvPr>
            <p:ph type="title"/>
          </p:nvPr>
        </p:nvSpPr>
        <p:spPr>
          <a:xfrm>
            <a:off x="44400" y="2606775"/>
            <a:ext cx="31131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Recommendations: Specials and Wait Times</a:t>
            </a:r>
            <a:endParaRPr/>
          </a:p>
        </p:txBody>
      </p:sp>
      <p:sp>
        <p:nvSpPr>
          <p:cNvPr id="733" name="Google Shape;733;p72"/>
          <p:cNvSpPr txBox="1">
            <a:spLocks noGrp="1"/>
          </p:cNvSpPr>
          <p:nvPr>
            <p:ph type="title" idx="2"/>
          </p:nvPr>
        </p:nvSpPr>
        <p:spPr>
          <a:xfrm>
            <a:off x="3409206" y="1282972"/>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Weekday Specials</a:t>
            </a:r>
            <a:endParaRPr/>
          </a:p>
        </p:txBody>
      </p:sp>
      <p:sp>
        <p:nvSpPr>
          <p:cNvPr id="734" name="Google Shape;734;p72"/>
          <p:cNvSpPr txBox="1">
            <a:spLocks noGrp="1"/>
          </p:cNvSpPr>
          <p:nvPr>
            <p:ph type="body" idx="1"/>
          </p:nvPr>
        </p:nvSpPr>
        <p:spPr>
          <a:xfrm>
            <a:off x="3409206" y="2233048"/>
            <a:ext cx="2325600" cy="677400"/>
          </a:xfrm>
          <a:prstGeom prst="rect">
            <a:avLst/>
          </a:prstGeom>
        </p:spPr>
        <p:txBody>
          <a:bodyPr spcFirstLastPara="1" wrap="square" lIns="0" tIns="0" rIns="0" bIns="0" anchor="t" anchorCtr="0">
            <a:noAutofit/>
          </a:bodyPr>
          <a:lstStyle/>
          <a:p>
            <a:pPr marL="457200" lvl="0" indent="-304800" algn="l" rtl="0">
              <a:lnSpc>
                <a:spcPct val="115000"/>
              </a:lnSpc>
              <a:spcBef>
                <a:spcPts val="1200"/>
              </a:spcBef>
              <a:spcAft>
                <a:spcPts val="0"/>
              </a:spcAft>
              <a:buSzPts val="1200"/>
              <a:buFont typeface="Arial"/>
              <a:buChar char="●"/>
            </a:pPr>
            <a:r>
              <a:rPr lang="en" sz="1200"/>
              <a:t>Offer discounts for students with ID.</a:t>
            </a:r>
            <a:endParaRPr sz="1200"/>
          </a:p>
          <a:p>
            <a:pPr marL="457200" lvl="0" indent="-304800" algn="l" rtl="0">
              <a:lnSpc>
                <a:spcPct val="115000"/>
              </a:lnSpc>
              <a:spcBef>
                <a:spcPts val="0"/>
              </a:spcBef>
              <a:spcAft>
                <a:spcPts val="0"/>
              </a:spcAft>
              <a:buSzPts val="1200"/>
              <a:buFont typeface="Figtree"/>
              <a:buChar char="●"/>
            </a:pPr>
            <a:r>
              <a:rPr lang="en" sz="1200"/>
              <a:t>Promote specials on social media and through UW-Madison-targeted ads.</a:t>
            </a:r>
            <a:endParaRPr sz="1200"/>
          </a:p>
          <a:p>
            <a:pPr marL="0" lvl="0" indent="0" algn="ctr" rtl="0">
              <a:spcBef>
                <a:spcPts val="1200"/>
              </a:spcBef>
              <a:spcAft>
                <a:spcPts val="1200"/>
              </a:spcAft>
              <a:buNone/>
            </a:pPr>
            <a:endParaRPr/>
          </a:p>
        </p:txBody>
      </p:sp>
      <p:sp>
        <p:nvSpPr>
          <p:cNvPr id="735" name="Google Shape;735;p72"/>
          <p:cNvSpPr txBox="1">
            <a:spLocks noGrp="1"/>
          </p:cNvSpPr>
          <p:nvPr>
            <p:ph type="title" idx="3"/>
          </p:nvPr>
        </p:nvSpPr>
        <p:spPr>
          <a:xfrm>
            <a:off x="6704876" y="1234375"/>
            <a:ext cx="1784400" cy="248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Improving Wait Times</a:t>
            </a:r>
            <a:endParaRPr/>
          </a:p>
        </p:txBody>
      </p:sp>
      <p:sp>
        <p:nvSpPr>
          <p:cNvPr id="736" name="Google Shape;736;p72"/>
          <p:cNvSpPr txBox="1">
            <a:spLocks noGrp="1"/>
          </p:cNvSpPr>
          <p:nvPr>
            <p:ph type="body" idx="4"/>
          </p:nvPr>
        </p:nvSpPr>
        <p:spPr>
          <a:xfrm>
            <a:off x="6322225" y="2081026"/>
            <a:ext cx="2549700" cy="1445100"/>
          </a:xfrm>
          <a:prstGeom prst="rect">
            <a:avLst/>
          </a:prstGeom>
        </p:spPr>
        <p:txBody>
          <a:bodyPr spcFirstLastPara="1" wrap="square" lIns="0" tIns="0" rIns="0" bIns="0" anchor="t" anchorCtr="0">
            <a:noAutofit/>
          </a:bodyPr>
          <a:lstStyle/>
          <a:p>
            <a:pPr marL="457200" lvl="0" indent="-304800" algn="l" rtl="0">
              <a:lnSpc>
                <a:spcPct val="115000"/>
              </a:lnSpc>
              <a:spcBef>
                <a:spcPts val="1200"/>
              </a:spcBef>
              <a:spcAft>
                <a:spcPts val="0"/>
              </a:spcAft>
              <a:buSzPts val="1200"/>
              <a:buFont typeface="Arial"/>
              <a:buChar char="●"/>
            </a:pPr>
            <a:r>
              <a:rPr lang="en" sz="1200"/>
              <a:t>Implement a </a:t>
            </a:r>
            <a:r>
              <a:rPr lang="en" sz="1200" b="1"/>
              <a:t>reservation system</a:t>
            </a:r>
            <a:r>
              <a:rPr lang="en" sz="1200"/>
              <a:t> to manage customer flow and reduce wait times.</a:t>
            </a:r>
            <a:endParaRPr sz="1200"/>
          </a:p>
          <a:p>
            <a:pPr marL="457200" lvl="0" indent="-304800" algn="l" rtl="0">
              <a:lnSpc>
                <a:spcPct val="115000"/>
              </a:lnSpc>
              <a:spcBef>
                <a:spcPts val="0"/>
              </a:spcBef>
              <a:spcAft>
                <a:spcPts val="0"/>
              </a:spcAft>
              <a:buSzPts val="1200"/>
              <a:buFont typeface="Figtree"/>
              <a:buChar char="●"/>
            </a:pPr>
            <a:r>
              <a:rPr lang="en" sz="1200"/>
              <a:t>Benefits: Efficient table turnover and preparation and improved customer satisfaction and repeat visits.</a:t>
            </a:r>
            <a:endParaRPr sz="1200"/>
          </a:p>
          <a:p>
            <a:pPr marL="0" lvl="0" indent="0" algn="ctr" rtl="0">
              <a:spcBef>
                <a:spcPts val="1200"/>
              </a:spcBef>
              <a:spcAft>
                <a:spcPts val="1200"/>
              </a:spcAft>
              <a:buNone/>
            </a:pPr>
            <a:endParaRPr sz="1100"/>
          </a:p>
        </p:txBody>
      </p:sp>
      <p:sp>
        <p:nvSpPr>
          <p:cNvPr id="737" name="Google Shape;737;p72"/>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738" name="Google Shape;738;p72"/>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Recommendations</a:t>
            </a:r>
            <a:endParaRPr/>
          </a:p>
        </p:txBody>
      </p:sp>
      <p:pic>
        <p:nvPicPr>
          <p:cNvPr id="739" name="Google Shape;739;p72"/>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740" name="Google Shape;740;p72"/>
          <p:cNvSpPr txBox="1"/>
          <p:nvPr/>
        </p:nvSpPr>
        <p:spPr>
          <a:xfrm>
            <a:off x="6763675" y="3179600"/>
            <a:ext cx="1666800" cy="367800"/>
          </a:xfrm>
          <a:prstGeom prst="rect">
            <a:avLst/>
          </a:prstGeom>
          <a:noFill/>
          <a:ln>
            <a:noFill/>
          </a:ln>
        </p:spPr>
        <p:txBody>
          <a:bodyPr spcFirstLastPara="1" wrap="square" lIns="91425" tIns="91425" rIns="91425" bIns="91425" anchor="t" anchorCtr="0">
            <a:spAutoFit/>
          </a:bodyPr>
          <a:lstStyle/>
          <a:p>
            <a:pPr marL="0" lvl="0" indent="0" algn="l" rtl="0">
              <a:lnSpc>
                <a:spcPct val="85000"/>
              </a:lnSpc>
              <a:spcBef>
                <a:spcPts val="0"/>
              </a:spcBef>
              <a:spcAft>
                <a:spcPts val="0"/>
              </a:spcAft>
              <a:buNone/>
            </a:pPr>
            <a:endParaRPr/>
          </a:p>
        </p:txBody>
      </p:sp>
      <p:pic>
        <p:nvPicPr>
          <p:cNvPr id="4" name="Audio 3">
            <a:extLst>
              <a:ext uri="{FF2B5EF4-FFF2-40B4-BE49-F238E27FC236}">
                <a16:creationId xmlns:a16="http://schemas.microsoft.com/office/drawing/2014/main" id="{D0320F05-AF3B-7887-F393-5D6F25E782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071"/>
    </mc:Choice>
    <mc:Fallback>
      <p:transition spd="slow" advTm="6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C5C6A"/>
        </a:solidFill>
        <a:effectLst/>
      </p:bgPr>
    </p:bg>
    <p:spTree>
      <p:nvGrpSpPr>
        <p:cNvPr id="1" name="Shape 744"/>
        <p:cNvGrpSpPr/>
        <p:nvPr/>
      </p:nvGrpSpPr>
      <p:grpSpPr>
        <a:xfrm>
          <a:off x="0" y="0"/>
          <a:ext cx="0" cy="0"/>
          <a:chOff x="0" y="0"/>
          <a:chExt cx="0" cy="0"/>
        </a:xfrm>
      </p:grpSpPr>
      <p:sp>
        <p:nvSpPr>
          <p:cNvPr id="745" name="Google Shape;745;p73"/>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solidFill>
                  <a:srgbClr val="B92226"/>
                </a:solidFill>
              </a:rPr>
              <a:t>22</a:t>
            </a:fld>
            <a:endParaRPr>
              <a:solidFill>
                <a:srgbClr val="B92226"/>
              </a:solidFill>
            </a:endParaRPr>
          </a:p>
        </p:txBody>
      </p:sp>
      <p:sp>
        <p:nvSpPr>
          <p:cNvPr id="746" name="Google Shape;746;p73"/>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rgbClr val="B92226"/>
                </a:solidFill>
              </a:rPr>
              <a:t>Research Limitations</a:t>
            </a:r>
            <a:endParaRPr>
              <a:solidFill>
                <a:srgbClr val="B92226"/>
              </a:solidFill>
            </a:endParaRPr>
          </a:p>
        </p:txBody>
      </p:sp>
      <p:sp>
        <p:nvSpPr>
          <p:cNvPr id="747" name="Google Shape;747;p73"/>
          <p:cNvSpPr txBox="1">
            <a:spLocks noGrp="1"/>
          </p:cNvSpPr>
          <p:nvPr>
            <p:ph type="subTitle" idx="1"/>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BSBC</a:t>
            </a:r>
            <a:endParaRPr>
              <a:solidFill>
                <a:srgbClr val="B92226"/>
              </a:solidFill>
            </a:endParaRPr>
          </a:p>
        </p:txBody>
      </p:sp>
      <p:sp>
        <p:nvSpPr>
          <p:cNvPr id="748" name="Google Shape;748;p73"/>
          <p:cNvSpPr txBox="1">
            <a:spLocks noGrp="1"/>
          </p:cNvSpPr>
          <p:nvPr>
            <p:ph type="subTitle" idx="2"/>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Limitations</a:t>
            </a:r>
            <a:endParaRPr>
              <a:solidFill>
                <a:srgbClr val="B92226"/>
              </a:solidFill>
            </a:endParaRPr>
          </a:p>
        </p:txBody>
      </p:sp>
      <p:pic>
        <p:nvPicPr>
          <p:cNvPr id="749" name="Google Shape;749;p73"/>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4" name="Audio 3">
            <a:extLst>
              <a:ext uri="{FF2B5EF4-FFF2-40B4-BE49-F238E27FC236}">
                <a16:creationId xmlns:a16="http://schemas.microsoft.com/office/drawing/2014/main" id="{DC3431BD-654A-80FE-1776-17FD5B021A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68"/>
    </mc:Choice>
    <mc:Fallback>
      <p:transition spd="slow" advTm="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4"/>
          <p:cNvSpPr txBox="1">
            <a:spLocks noGrp="1"/>
          </p:cNvSpPr>
          <p:nvPr>
            <p:ph type="title"/>
          </p:nvPr>
        </p:nvSpPr>
        <p:spPr>
          <a:xfrm>
            <a:off x="574550" y="2480625"/>
            <a:ext cx="35052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400"/>
              <a:t>Time Constraint</a:t>
            </a:r>
            <a:endParaRPr sz="3400"/>
          </a:p>
        </p:txBody>
      </p:sp>
      <p:sp>
        <p:nvSpPr>
          <p:cNvPr id="755" name="Google Shape;755;p74"/>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BSBS</a:t>
            </a:r>
            <a:endParaRPr/>
          </a:p>
        </p:txBody>
      </p:sp>
      <p:sp>
        <p:nvSpPr>
          <p:cNvPr id="756" name="Google Shape;756;p74"/>
          <p:cNvSpPr txBox="1">
            <a:spLocks noGrp="1"/>
          </p:cNvSpPr>
          <p:nvPr>
            <p:ph type="title" idx="2"/>
          </p:nvPr>
        </p:nvSpPr>
        <p:spPr>
          <a:xfrm>
            <a:off x="5675995" y="2571738"/>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1700"/>
              <a:t>Only one semester</a:t>
            </a:r>
            <a:endParaRPr sz="1700"/>
          </a:p>
        </p:txBody>
      </p:sp>
      <p:sp>
        <p:nvSpPr>
          <p:cNvPr id="757" name="Google Shape;757;p74"/>
          <p:cNvSpPr txBox="1">
            <a:spLocks noGrp="1"/>
          </p:cNvSpPr>
          <p:nvPr>
            <p:ph type="body" idx="1"/>
          </p:nvPr>
        </p:nvSpPr>
        <p:spPr>
          <a:xfrm>
            <a:off x="5675995" y="2875388"/>
            <a:ext cx="2325600" cy="677400"/>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sz="1300"/>
              <a:t>Longer project timeline → more detailed and accurate results</a:t>
            </a:r>
            <a:endParaRPr sz="1300"/>
          </a:p>
        </p:txBody>
      </p:sp>
      <p:sp>
        <p:nvSpPr>
          <p:cNvPr id="758" name="Google Shape;758;p74"/>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Limitations</a:t>
            </a:r>
            <a:endParaRPr/>
          </a:p>
        </p:txBody>
      </p:sp>
      <p:sp>
        <p:nvSpPr>
          <p:cNvPr id="759" name="Google Shape;759;p74"/>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23</a:t>
            </a:fld>
            <a:endParaRPr/>
          </a:p>
        </p:txBody>
      </p:sp>
      <p:pic>
        <p:nvPicPr>
          <p:cNvPr id="4" name="Audio 3">
            <a:extLst>
              <a:ext uri="{FF2B5EF4-FFF2-40B4-BE49-F238E27FC236}">
                <a16:creationId xmlns:a16="http://schemas.microsoft.com/office/drawing/2014/main" id="{18757AB7-10A8-5F38-D151-B3BF4E12FD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83"/>
    </mc:Choice>
    <mc:Fallback>
      <p:transition spd="slow" advTm="1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5"/>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Diversity of Respondents</a:t>
            </a:r>
            <a:endParaRPr/>
          </a:p>
        </p:txBody>
      </p:sp>
      <p:sp>
        <p:nvSpPr>
          <p:cNvPr id="765" name="Google Shape;765;p75"/>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BSBC</a:t>
            </a:r>
            <a:endParaRPr/>
          </a:p>
        </p:txBody>
      </p:sp>
      <p:sp>
        <p:nvSpPr>
          <p:cNvPr id="766" name="Google Shape;766;p75"/>
          <p:cNvSpPr txBox="1">
            <a:spLocks noGrp="1"/>
          </p:cNvSpPr>
          <p:nvPr>
            <p:ph type="title" idx="2"/>
          </p:nvPr>
        </p:nvSpPr>
        <p:spPr>
          <a:xfrm>
            <a:off x="5675995" y="1768438"/>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Convenience Sample</a:t>
            </a:r>
            <a:endParaRPr/>
          </a:p>
        </p:txBody>
      </p:sp>
      <p:sp>
        <p:nvSpPr>
          <p:cNvPr id="767" name="Google Shape;767;p75"/>
          <p:cNvSpPr txBox="1">
            <a:spLocks noGrp="1"/>
          </p:cNvSpPr>
          <p:nvPr>
            <p:ph type="body" idx="1"/>
          </p:nvPr>
        </p:nvSpPr>
        <p:spPr>
          <a:xfrm>
            <a:off x="5675995" y="2089213"/>
            <a:ext cx="2325600" cy="677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Mostly friends – women between the ages of 20-22</a:t>
            </a:r>
            <a:endParaRPr/>
          </a:p>
          <a:p>
            <a:pPr marL="0" lvl="0" indent="0" algn="ctr" rtl="0">
              <a:spcBef>
                <a:spcPts val="1200"/>
              </a:spcBef>
              <a:spcAft>
                <a:spcPts val="1200"/>
              </a:spcAft>
              <a:buNone/>
            </a:pPr>
            <a:r>
              <a:rPr lang="en"/>
              <a:t>Not representative of all BSBC customers</a:t>
            </a:r>
            <a:endParaRPr/>
          </a:p>
        </p:txBody>
      </p:sp>
      <p:sp>
        <p:nvSpPr>
          <p:cNvPr id="768" name="Google Shape;768;p75"/>
          <p:cNvSpPr txBox="1">
            <a:spLocks noGrp="1"/>
          </p:cNvSpPr>
          <p:nvPr>
            <p:ph type="title" idx="3"/>
          </p:nvPr>
        </p:nvSpPr>
        <p:spPr>
          <a:xfrm>
            <a:off x="5675995" y="3148188"/>
            <a:ext cx="2325600" cy="200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Still Valid Responses</a:t>
            </a:r>
            <a:endParaRPr/>
          </a:p>
        </p:txBody>
      </p:sp>
      <p:sp>
        <p:nvSpPr>
          <p:cNvPr id="769" name="Google Shape;769;p75"/>
          <p:cNvSpPr txBox="1">
            <a:spLocks noGrp="1"/>
          </p:cNvSpPr>
          <p:nvPr>
            <p:ph type="body" idx="4"/>
          </p:nvPr>
        </p:nvSpPr>
        <p:spPr>
          <a:xfrm>
            <a:off x="5675995" y="3474213"/>
            <a:ext cx="2325600" cy="677400"/>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a:t>Only used responses that passed the filtering questions </a:t>
            </a:r>
            <a:endParaRPr/>
          </a:p>
        </p:txBody>
      </p:sp>
      <p:sp>
        <p:nvSpPr>
          <p:cNvPr id="770" name="Google Shape;770;p75"/>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Limitations</a:t>
            </a:r>
            <a:endParaRPr/>
          </a:p>
        </p:txBody>
      </p:sp>
      <p:sp>
        <p:nvSpPr>
          <p:cNvPr id="771" name="Google Shape;771;p7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24</a:t>
            </a:fld>
            <a:endParaRPr/>
          </a:p>
        </p:txBody>
      </p:sp>
      <p:pic>
        <p:nvPicPr>
          <p:cNvPr id="4" name="Audio 3">
            <a:extLst>
              <a:ext uri="{FF2B5EF4-FFF2-40B4-BE49-F238E27FC236}">
                <a16:creationId xmlns:a16="http://schemas.microsoft.com/office/drawing/2014/main" id="{5A1806D2-1237-DA7B-CBF7-24D742627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103"/>
    </mc:Choice>
    <mc:Fallback>
      <p:transition spd="slow" advTm="24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C5C6A"/>
        </a:solidFill>
        <a:effectLst/>
      </p:bgPr>
    </p:bg>
    <p:spTree>
      <p:nvGrpSpPr>
        <p:cNvPr id="1" name="Shape 775"/>
        <p:cNvGrpSpPr/>
        <p:nvPr/>
      </p:nvGrpSpPr>
      <p:grpSpPr>
        <a:xfrm>
          <a:off x="0" y="0"/>
          <a:ext cx="0" cy="0"/>
          <a:chOff x="0" y="0"/>
          <a:chExt cx="0" cy="0"/>
        </a:xfrm>
      </p:grpSpPr>
      <p:sp>
        <p:nvSpPr>
          <p:cNvPr id="776" name="Google Shape;776;p76"/>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solidFill>
                  <a:srgbClr val="B92226"/>
                </a:solidFill>
              </a:rPr>
              <a:t>25</a:t>
            </a:fld>
            <a:endParaRPr>
              <a:solidFill>
                <a:srgbClr val="B92226"/>
              </a:solidFill>
            </a:endParaRPr>
          </a:p>
        </p:txBody>
      </p:sp>
      <p:sp>
        <p:nvSpPr>
          <p:cNvPr id="777" name="Google Shape;777;p76"/>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rgbClr val="B92226"/>
                </a:solidFill>
              </a:rPr>
              <a:t>References</a:t>
            </a:r>
            <a:endParaRPr>
              <a:solidFill>
                <a:srgbClr val="B92226"/>
              </a:solidFill>
            </a:endParaRPr>
          </a:p>
        </p:txBody>
      </p:sp>
      <p:sp>
        <p:nvSpPr>
          <p:cNvPr id="778" name="Google Shape;778;p76"/>
          <p:cNvSpPr txBox="1">
            <a:spLocks noGrp="1"/>
          </p:cNvSpPr>
          <p:nvPr>
            <p:ph type="subTitle" idx="1"/>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BSBC</a:t>
            </a:r>
            <a:endParaRPr>
              <a:solidFill>
                <a:srgbClr val="B92226"/>
              </a:solidFill>
            </a:endParaRPr>
          </a:p>
        </p:txBody>
      </p:sp>
      <p:sp>
        <p:nvSpPr>
          <p:cNvPr id="779" name="Google Shape;779;p76"/>
          <p:cNvSpPr txBox="1">
            <a:spLocks noGrp="1"/>
          </p:cNvSpPr>
          <p:nvPr>
            <p:ph type="subTitle" idx="2"/>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References</a:t>
            </a:r>
            <a:endParaRPr>
              <a:solidFill>
                <a:srgbClr val="B92226"/>
              </a:solidFill>
            </a:endParaRPr>
          </a:p>
        </p:txBody>
      </p:sp>
      <p:pic>
        <p:nvPicPr>
          <p:cNvPr id="780" name="Google Shape;780;p76"/>
          <p:cNvPicPr preferRelativeResize="0"/>
          <p:nvPr/>
        </p:nvPicPr>
        <p:blipFill>
          <a:blip r:embed="rId3">
            <a:alphaModFix/>
          </a:blip>
          <a:stretch>
            <a:fillRect/>
          </a:stretch>
        </p:blipFill>
        <p:spPr>
          <a:xfrm>
            <a:off x="8507375" y="4601650"/>
            <a:ext cx="548701" cy="4670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784"/>
        <p:cNvGrpSpPr/>
        <p:nvPr/>
      </p:nvGrpSpPr>
      <p:grpSpPr>
        <a:xfrm>
          <a:off x="0" y="0"/>
          <a:ext cx="0" cy="0"/>
          <a:chOff x="0" y="0"/>
          <a:chExt cx="0" cy="0"/>
        </a:xfrm>
      </p:grpSpPr>
      <p:sp>
        <p:nvSpPr>
          <p:cNvPr id="785" name="Google Shape;785;p77"/>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26</a:t>
            </a:fld>
            <a:endParaRPr/>
          </a:p>
        </p:txBody>
      </p:sp>
      <p:sp>
        <p:nvSpPr>
          <p:cNvPr id="786" name="Google Shape;786;p77"/>
          <p:cNvSpPr txBox="1">
            <a:spLocks noGrp="1"/>
          </p:cNvSpPr>
          <p:nvPr>
            <p:ph type="subTitle" idx="1"/>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787" name="Google Shape;787;p77"/>
          <p:cNvSpPr txBox="1">
            <a:spLocks noGrp="1"/>
          </p:cNvSpPr>
          <p:nvPr>
            <p:ph type="subTitle" idx="2"/>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References</a:t>
            </a:r>
            <a:endParaRPr/>
          </a:p>
        </p:txBody>
      </p:sp>
      <p:sp>
        <p:nvSpPr>
          <p:cNvPr id="788" name="Google Shape;788;p77"/>
          <p:cNvSpPr txBox="1"/>
          <p:nvPr/>
        </p:nvSpPr>
        <p:spPr>
          <a:xfrm>
            <a:off x="241250" y="1237100"/>
            <a:ext cx="4153500" cy="3093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457200" algn="l" rtl="0">
              <a:lnSpc>
                <a:spcPct val="200000"/>
              </a:lnSpc>
              <a:spcBef>
                <a:spcPts val="0"/>
              </a:spcBef>
              <a:spcAft>
                <a:spcPts val="0"/>
              </a:spcAft>
              <a:buNone/>
            </a:pPr>
            <a:r>
              <a:rPr lang="en" sz="900">
                <a:solidFill>
                  <a:schemeClr val="dk1"/>
                </a:solidFill>
                <a:latin typeface="Times New Roman"/>
                <a:ea typeface="Times New Roman"/>
                <a:cs typeface="Times New Roman"/>
                <a:sym typeface="Times New Roman"/>
              </a:rPr>
              <a:t>Martinez, Tyler. “Tracking the Latest Gen Z Food Trends in 2024.” </a:t>
            </a:r>
            <a:r>
              <a:rPr lang="en" sz="900" i="1">
                <a:solidFill>
                  <a:schemeClr val="dk1"/>
                </a:solidFill>
                <a:latin typeface="Times New Roman"/>
                <a:ea typeface="Times New Roman"/>
                <a:cs typeface="Times New Roman"/>
                <a:sym typeface="Times New Roman"/>
              </a:rPr>
              <a:t>Toast</a:t>
            </a:r>
            <a:r>
              <a:rPr lang="en" sz="900">
                <a:solidFill>
                  <a:schemeClr val="dk1"/>
                </a:solidFill>
                <a:latin typeface="Times New Roman"/>
                <a:ea typeface="Times New Roman"/>
                <a:cs typeface="Times New Roman"/>
                <a:sym typeface="Times New Roman"/>
              </a:rPr>
              <a:t>, 2024, </a:t>
            </a:r>
            <a:r>
              <a:rPr lang="en" sz="900" u="sng">
                <a:solidFill>
                  <a:srgbClr val="1155CC"/>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https://pos.toasttab.com/blog/on-the-line/gen-z-food-trends-and-statistics</a:t>
            </a:r>
            <a:r>
              <a:rPr lang="en" sz="900">
                <a:solidFill>
                  <a:schemeClr val="dk1"/>
                </a:solidFill>
                <a:latin typeface="Times New Roman"/>
                <a:ea typeface="Times New Roman"/>
                <a:cs typeface="Times New Roman"/>
                <a:sym typeface="Times New Roman"/>
              </a:rPr>
              <a:t>. Accessed 6 October 2024.</a:t>
            </a:r>
            <a:endParaRPr sz="9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 sz="900">
                <a:solidFill>
                  <a:schemeClr val="dk1"/>
                </a:solidFill>
                <a:latin typeface="Times New Roman"/>
                <a:ea typeface="Times New Roman"/>
                <a:cs typeface="Times New Roman"/>
                <a:sym typeface="Times New Roman"/>
              </a:rPr>
              <a:t>Pej. “Queuing is a big no-no, according to Gen Z &amp; Millennials.” </a:t>
            </a:r>
            <a:r>
              <a:rPr lang="en" sz="900" i="1">
                <a:solidFill>
                  <a:schemeClr val="dk1"/>
                </a:solidFill>
                <a:latin typeface="Times New Roman"/>
                <a:ea typeface="Times New Roman"/>
                <a:cs typeface="Times New Roman"/>
                <a:sym typeface="Times New Roman"/>
              </a:rPr>
              <a:t>Pej</a:t>
            </a:r>
            <a:r>
              <a:rPr lang="en" sz="900">
                <a:solidFill>
                  <a:schemeClr val="dk1"/>
                </a:solidFill>
                <a:latin typeface="Times New Roman"/>
                <a:ea typeface="Times New Roman"/>
                <a:cs typeface="Times New Roman"/>
                <a:sym typeface="Times New Roman"/>
              </a:rPr>
              <a:t>, 20 October 2022, https://pej.io/blog/queing-is-a-big-nono-according-to-genz-and-millenials. Accessed 6 October 2024.</a:t>
            </a:r>
            <a:endParaRPr sz="9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 sz="900">
                <a:solidFill>
                  <a:schemeClr val="dk1"/>
                </a:solidFill>
                <a:latin typeface="Times New Roman"/>
                <a:ea typeface="Times New Roman"/>
                <a:cs typeface="Times New Roman"/>
                <a:sym typeface="Times New Roman"/>
              </a:rPr>
              <a:t>Russel, Zachary. “Gen Z diners cite cost, deals as top factors for choosing restaurants.” </a:t>
            </a:r>
            <a:r>
              <a:rPr lang="en" sz="900" i="1">
                <a:solidFill>
                  <a:schemeClr val="dk1"/>
                </a:solidFill>
                <a:latin typeface="Times New Roman"/>
                <a:ea typeface="Times New Roman"/>
                <a:cs typeface="Times New Roman"/>
                <a:sym typeface="Times New Roman"/>
              </a:rPr>
              <a:t>Chain Store Age</a:t>
            </a:r>
            <a:r>
              <a:rPr lang="en" sz="900">
                <a:solidFill>
                  <a:schemeClr val="dk1"/>
                </a:solidFill>
                <a:latin typeface="Times New Roman"/>
                <a:ea typeface="Times New Roman"/>
                <a:cs typeface="Times New Roman"/>
                <a:sym typeface="Times New Roman"/>
              </a:rPr>
              <a:t>, 27 June 2024, https://chainstoreage.com/gen-z-diners-cite-cost-deals-top-factors-choosing-restaurants. Accessed 6 October 2024.</a:t>
            </a:r>
            <a:endParaRPr sz="900">
              <a:solidFill>
                <a:schemeClr val="dk1"/>
              </a:solidFill>
              <a:latin typeface="Times New Roman"/>
              <a:ea typeface="Times New Roman"/>
              <a:cs typeface="Times New Roman"/>
              <a:sym typeface="Times New Roman"/>
            </a:endParaRPr>
          </a:p>
        </p:txBody>
      </p:sp>
      <p:sp>
        <p:nvSpPr>
          <p:cNvPr id="789" name="Google Shape;789;p77"/>
          <p:cNvSpPr txBox="1"/>
          <p:nvPr/>
        </p:nvSpPr>
        <p:spPr>
          <a:xfrm>
            <a:off x="4464475" y="1237100"/>
            <a:ext cx="4568700" cy="3093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457200" algn="l" rtl="0">
              <a:lnSpc>
                <a:spcPct val="200000"/>
              </a:lnSpc>
              <a:spcBef>
                <a:spcPts val="0"/>
              </a:spcBef>
              <a:spcAft>
                <a:spcPts val="0"/>
              </a:spcAft>
              <a:buNone/>
            </a:pPr>
            <a:r>
              <a:rPr lang="en" sz="900">
                <a:solidFill>
                  <a:schemeClr val="dk1"/>
                </a:solidFill>
                <a:latin typeface="Times New Roman"/>
                <a:ea typeface="Times New Roman"/>
                <a:cs typeface="Times New Roman"/>
                <a:sym typeface="Times New Roman"/>
              </a:rPr>
              <a:t>Scott, Michelle. “The Gen Z Food Consumer.” </a:t>
            </a:r>
            <a:r>
              <a:rPr lang="en" sz="900" i="1">
                <a:solidFill>
                  <a:schemeClr val="dk1"/>
                </a:solidFill>
                <a:latin typeface="Times New Roman"/>
                <a:ea typeface="Times New Roman"/>
                <a:cs typeface="Times New Roman"/>
                <a:sym typeface="Times New Roman"/>
              </a:rPr>
              <a:t>Mintel</a:t>
            </a:r>
            <a:r>
              <a:rPr lang="en" sz="900">
                <a:solidFill>
                  <a:schemeClr val="dk1"/>
                </a:solidFill>
                <a:latin typeface="Times New Roman"/>
                <a:ea typeface="Times New Roman"/>
                <a:cs typeface="Times New Roman"/>
                <a:sym typeface="Times New Roman"/>
              </a:rPr>
              <a:t>, 23 August 2024, https://clients-mintel-com.ezproxy.library.wisc.edu/report/the-gen-z-food-consumer-us-2024?fromSearch=%3Ffilters.category%3D21%26filters.consumer-segment%3D15%26last_filter%3Dcategory%26resultPosition%3D1. Accessed 6 October 2024.</a:t>
            </a:r>
            <a:endParaRPr sz="9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 sz="900">
                <a:solidFill>
                  <a:schemeClr val="dk1"/>
                </a:solidFill>
                <a:latin typeface="Times New Roman"/>
                <a:ea typeface="Times New Roman"/>
                <a:cs typeface="Times New Roman"/>
                <a:sym typeface="Times New Roman"/>
              </a:rPr>
              <a:t>Smucker Co., JM. “Generation Z Breakfast Trends - Smucker Away From Home.” </a:t>
            </a:r>
            <a:r>
              <a:rPr lang="en" sz="900" i="1">
                <a:solidFill>
                  <a:schemeClr val="dk1"/>
                </a:solidFill>
                <a:latin typeface="Times New Roman"/>
                <a:ea typeface="Times New Roman"/>
                <a:cs typeface="Times New Roman"/>
                <a:sym typeface="Times New Roman"/>
              </a:rPr>
              <a:t>Smucker Away From Home</a:t>
            </a:r>
            <a:r>
              <a:rPr lang="en" sz="900">
                <a:solidFill>
                  <a:schemeClr val="dk1"/>
                </a:solidFill>
                <a:latin typeface="Times New Roman"/>
                <a:ea typeface="Times New Roman"/>
                <a:cs typeface="Times New Roman"/>
                <a:sym typeface="Times New Roman"/>
              </a:rPr>
              <a:t>, https://www.smuckerawayfromhome.com/resources/trends/Generation-Z-Breakfast-Brief. Accessed 6 October 2024.</a:t>
            </a:r>
            <a:endParaRPr sz="9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 sz="900">
                <a:solidFill>
                  <a:schemeClr val="dk1"/>
                </a:solidFill>
                <a:latin typeface="Times New Roman"/>
                <a:ea typeface="Times New Roman"/>
                <a:cs typeface="Times New Roman"/>
                <a:sym typeface="Times New Roman"/>
              </a:rPr>
              <a:t>Zuluaga, Tessa. “The Complete Guide To Gen Z In The Restaurant Industry.” </a:t>
            </a:r>
            <a:r>
              <a:rPr lang="en" sz="900" i="1">
                <a:solidFill>
                  <a:schemeClr val="dk1"/>
                </a:solidFill>
                <a:latin typeface="Times New Roman"/>
                <a:ea typeface="Times New Roman"/>
                <a:cs typeface="Times New Roman"/>
                <a:sym typeface="Times New Roman"/>
              </a:rPr>
              <a:t>Toast</a:t>
            </a:r>
            <a:r>
              <a:rPr lang="en" sz="900">
                <a:solidFill>
                  <a:schemeClr val="dk1"/>
                </a:solidFill>
                <a:latin typeface="Times New Roman"/>
                <a:ea typeface="Times New Roman"/>
                <a:cs typeface="Times New Roman"/>
                <a:sym typeface="Times New Roman"/>
              </a:rPr>
              <a:t>, 2024, https://pos.toasttab.com/blog/on-the-line/gen-z-restaurant-guide. Accessed 6 October 2024.</a:t>
            </a:r>
            <a:endParaRPr sz="900">
              <a:solidFill>
                <a:schemeClr val="dk1"/>
              </a:solidFill>
              <a:latin typeface="Times New Roman"/>
              <a:ea typeface="Times New Roman"/>
              <a:cs typeface="Times New Roman"/>
              <a:sym typeface="Times New Roman"/>
            </a:endParaRPr>
          </a:p>
        </p:txBody>
      </p:sp>
      <p:pic>
        <p:nvPicPr>
          <p:cNvPr id="9" name="Audio 8">
            <a:extLst>
              <a:ext uri="{FF2B5EF4-FFF2-40B4-BE49-F238E27FC236}">
                <a16:creationId xmlns:a16="http://schemas.microsoft.com/office/drawing/2014/main" id="{69F6725D-EA6A-1BE5-8F28-EF2C9B89D8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90"/>
    </mc:Choice>
    <mc:Fallback>
      <p:transition spd="slow" advTm="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503"/>
        <p:cNvGrpSpPr/>
        <p:nvPr/>
      </p:nvGrpSpPr>
      <p:grpSpPr>
        <a:xfrm>
          <a:off x="0" y="0"/>
          <a:ext cx="0" cy="0"/>
          <a:chOff x="0" y="0"/>
          <a:chExt cx="0" cy="0"/>
        </a:xfrm>
      </p:grpSpPr>
      <p:sp>
        <p:nvSpPr>
          <p:cNvPr id="504" name="Google Shape;504;p54"/>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
        <p:nvSpPr>
          <p:cNvPr id="505" name="Google Shape;505;p54"/>
          <p:cNvSpPr txBox="1">
            <a:spLocks noGrp="1"/>
          </p:cNvSpPr>
          <p:nvPr>
            <p:ph type="title"/>
          </p:nvPr>
        </p:nvSpPr>
        <p:spPr>
          <a:xfrm>
            <a:off x="932400" y="1382775"/>
            <a:ext cx="7279200" cy="477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Background</a:t>
            </a:r>
            <a:endParaRPr/>
          </a:p>
        </p:txBody>
      </p:sp>
      <p:sp>
        <p:nvSpPr>
          <p:cNvPr id="506" name="Google Shape;506;p54"/>
          <p:cNvSpPr txBox="1">
            <a:spLocks noGrp="1"/>
          </p:cNvSpPr>
          <p:nvPr>
            <p:ph type="subTitle" idx="2"/>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507" name="Google Shape;507;p54"/>
          <p:cNvSpPr txBox="1">
            <a:spLocks noGrp="1"/>
          </p:cNvSpPr>
          <p:nvPr>
            <p:ph type="subTitle" idx="3"/>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Intro &amp; Problem </a:t>
            </a:r>
            <a:endParaRPr/>
          </a:p>
        </p:txBody>
      </p:sp>
      <p:pic>
        <p:nvPicPr>
          <p:cNvPr id="508" name="Google Shape;508;p54"/>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509" name="Google Shape;509;p54"/>
          <p:cNvPicPr preferRelativeResize="0"/>
          <p:nvPr/>
        </p:nvPicPr>
        <p:blipFill>
          <a:blip r:embed="rId6">
            <a:alphaModFix/>
          </a:blip>
          <a:stretch>
            <a:fillRect/>
          </a:stretch>
        </p:blipFill>
        <p:spPr>
          <a:xfrm>
            <a:off x="1392051" y="2165046"/>
            <a:ext cx="1925150" cy="1910904"/>
          </a:xfrm>
          <a:prstGeom prst="rect">
            <a:avLst/>
          </a:prstGeom>
          <a:noFill/>
          <a:ln w="38100" cap="flat" cmpd="sng">
            <a:solidFill>
              <a:srgbClr val="B92226"/>
            </a:solidFill>
            <a:prstDash val="solid"/>
            <a:round/>
            <a:headEnd type="none" w="sm" len="sm"/>
            <a:tailEnd type="none" w="sm" len="sm"/>
          </a:ln>
        </p:spPr>
      </p:pic>
      <p:pic>
        <p:nvPicPr>
          <p:cNvPr id="510" name="Google Shape;510;p54"/>
          <p:cNvPicPr preferRelativeResize="0"/>
          <p:nvPr/>
        </p:nvPicPr>
        <p:blipFill>
          <a:blip r:embed="rId7">
            <a:alphaModFix/>
          </a:blip>
          <a:stretch>
            <a:fillRect/>
          </a:stretch>
        </p:blipFill>
        <p:spPr>
          <a:xfrm>
            <a:off x="3609425" y="2159350"/>
            <a:ext cx="1925151" cy="1922299"/>
          </a:xfrm>
          <a:prstGeom prst="rect">
            <a:avLst/>
          </a:prstGeom>
          <a:noFill/>
          <a:ln w="38100" cap="flat" cmpd="sng">
            <a:solidFill>
              <a:srgbClr val="B92226"/>
            </a:solidFill>
            <a:prstDash val="solid"/>
            <a:round/>
            <a:headEnd type="none" w="sm" len="sm"/>
            <a:tailEnd type="none" w="sm" len="sm"/>
          </a:ln>
        </p:spPr>
      </p:pic>
      <p:pic>
        <p:nvPicPr>
          <p:cNvPr id="511" name="Google Shape;511;p54"/>
          <p:cNvPicPr preferRelativeResize="0"/>
          <p:nvPr/>
        </p:nvPicPr>
        <p:blipFill>
          <a:blip r:embed="rId8">
            <a:alphaModFix/>
          </a:blip>
          <a:stretch>
            <a:fillRect/>
          </a:stretch>
        </p:blipFill>
        <p:spPr>
          <a:xfrm>
            <a:off x="5826800" y="2156500"/>
            <a:ext cx="1925151" cy="1927999"/>
          </a:xfrm>
          <a:prstGeom prst="rect">
            <a:avLst/>
          </a:prstGeom>
          <a:noFill/>
          <a:ln w="38100" cap="flat" cmpd="sng">
            <a:solidFill>
              <a:srgbClr val="B92226"/>
            </a:solidFill>
            <a:prstDash val="solid"/>
            <a:round/>
            <a:headEnd type="none" w="sm" len="sm"/>
            <a:tailEnd type="none" w="sm" len="sm"/>
          </a:ln>
        </p:spPr>
      </p:pic>
      <p:pic>
        <p:nvPicPr>
          <p:cNvPr id="4" name="Audio 3">
            <a:extLst>
              <a:ext uri="{FF2B5EF4-FFF2-40B4-BE49-F238E27FC236}">
                <a16:creationId xmlns:a16="http://schemas.microsoft.com/office/drawing/2014/main" id="{4EDD695B-72B1-91DF-A206-662A88D008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208"/>
    </mc:Choice>
    <mc:Fallback>
      <p:transition spd="slow" advTm="2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515"/>
        <p:cNvGrpSpPr/>
        <p:nvPr/>
      </p:nvGrpSpPr>
      <p:grpSpPr>
        <a:xfrm>
          <a:off x="0" y="0"/>
          <a:ext cx="0" cy="0"/>
          <a:chOff x="0" y="0"/>
          <a:chExt cx="0" cy="0"/>
        </a:xfrm>
      </p:grpSpPr>
      <p:sp>
        <p:nvSpPr>
          <p:cNvPr id="516" name="Google Shape;516;p5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a:t>
            </a:fld>
            <a:endParaRPr/>
          </a:p>
        </p:txBody>
      </p:sp>
      <p:sp>
        <p:nvSpPr>
          <p:cNvPr id="517" name="Google Shape;517;p55"/>
          <p:cNvSpPr txBox="1">
            <a:spLocks noGrp="1"/>
          </p:cNvSpPr>
          <p:nvPr>
            <p:ph type="body" idx="1"/>
          </p:nvPr>
        </p:nvSpPr>
        <p:spPr>
          <a:xfrm>
            <a:off x="1373150" y="2756900"/>
            <a:ext cx="6398700" cy="720900"/>
          </a:xfrm>
          <a:prstGeom prst="rect">
            <a:avLst/>
          </a:prstGeom>
          <a:ln w="9525" cap="flat" cmpd="sng">
            <a:solidFill>
              <a:srgbClr val="B9222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200"/>
              </a:spcAft>
              <a:buNone/>
            </a:pPr>
            <a:r>
              <a:rPr lang="en"/>
              <a:t>What can be done to make Bassett stand out from other brunch restaurants in Madison?</a:t>
            </a:r>
            <a:endParaRPr/>
          </a:p>
        </p:txBody>
      </p:sp>
      <p:sp>
        <p:nvSpPr>
          <p:cNvPr id="518" name="Google Shape;518;p55"/>
          <p:cNvSpPr txBox="1">
            <a:spLocks noGrp="1"/>
          </p:cNvSpPr>
          <p:nvPr>
            <p:ph type="title"/>
          </p:nvPr>
        </p:nvSpPr>
        <p:spPr>
          <a:xfrm>
            <a:off x="932400" y="1975975"/>
            <a:ext cx="7279200" cy="477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Decision Problem</a:t>
            </a:r>
            <a:endParaRPr/>
          </a:p>
        </p:txBody>
      </p:sp>
      <p:sp>
        <p:nvSpPr>
          <p:cNvPr id="519" name="Google Shape;519;p55"/>
          <p:cNvSpPr txBox="1">
            <a:spLocks noGrp="1"/>
          </p:cNvSpPr>
          <p:nvPr>
            <p:ph type="subTitle" idx="2"/>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	</a:t>
            </a:r>
            <a:endParaRPr/>
          </a:p>
        </p:txBody>
      </p:sp>
      <p:sp>
        <p:nvSpPr>
          <p:cNvPr id="520" name="Google Shape;520;p55"/>
          <p:cNvSpPr txBox="1">
            <a:spLocks noGrp="1"/>
          </p:cNvSpPr>
          <p:nvPr>
            <p:ph type="subTitle" idx="3"/>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Intro &amp; Problem</a:t>
            </a:r>
            <a:endParaRPr/>
          </a:p>
        </p:txBody>
      </p:sp>
      <p:pic>
        <p:nvPicPr>
          <p:cNvPr id="521" name="Google Shape;521;p55"/>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4" name="Audio 3">
            <a:extLst>
              <a:ext uri="{FF2B5EF4-FFF2-40B4-BE49-F238E27FC236}">
                <a16:creationId xmlns:a16="http://schemas.microsoft.com/office/drawing/2014/main" id="{E0E6B34A-B16C-DC7A-9C19-F0B8B0DEE4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75"/>
    </mc:Choice>
    <mc:Fallback>
      <p:transition spd="slow" advTm="7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525"/>
        <p:cNvGrpSpPr/>
        <p:nvPr/>
      </p:nvGrpSpPr>
      <p:grpSpPr>
        <a:xfrm>
          <a:off x="0" y="0"/>
          <a:ext cx="0" cy="0"/>
          <a:chOff x="0" y="0"/>
          <a:chExt cx="0" cy="0"/>
        </a:xfrm>
      </p:grpSpPr>
      <p:sp>
        <p:nvSpPr>
          <p:cNvPr id="526" name="Google Shape;526;p56"/>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sp>
        <p:nvSpPr>
          <p:cNvPr id="527" name="Google Shape;527;p56"/>
          <p:cNvSpPr txBox="1">
            <a:spLocks noGrp="1"/>
          </p:cNvSpPr>
          <p:nvPr>
            <p:ph type="body" idx="1"/>
          </p:nvPr>
        </p:nvSpPr>
        <p:spPr>
          <a:xfrm>
            <a:off x="932400" y="2079250"/>
            <a:ext cx="7279200" cy="2191500"/>
          </a:xfrm>
          <a:prstGeom prst="rect">
            <a:avLst/>
          </a:prstGeom>
          <a:ln>
            <a:noFill/>
          </a:ln>
        </p:spPr>
        <p:txBody>
          <a:bodyPr spcFirstLastPara="1" wrap="square" lIns="91425" tIns="91425" rIns="91425" bIns="91425" anchor="t" anchorCtr="0">
            <a:noAutofit/>
          </a:bodyPr>
          <a:lstStyle/>
          <a:p>
            <a:pPr marL="457200" lvl="0" indent="-323850" algn="l" rtl="0">
              <a:spcBef>
                <a:spcPts val="0"/>
              </a:spcBef>
              <a:spcAft>
                <a:spcPts val="0"/>
              </a:spcAft>
              <a:buSzPts val="1500"/>
              <a:buAutoNum type="arabicPeriod"/>
            </a:pPr>
            <a:r>
              <a:rPr lang="en"/>
              <a:t>Investigate overall customer satisfaction (food, service, price, vibe, etc.) and target market perceptions of Bassett. </a:t>
            </a:r>
            <a:endParaRPr/>
          </a:p>
          <a:p>
            <a:pPr marL="457200" lvl="0" indent="-323850" algn="l" rtl="0">
              <a:spcBef>
                <a:spcPts val="0"/>
              </a:spcBef>
              <a:spcAft>
                <a:spcPts val="0"/>
              </a:spcAft>
              <a:buSzPts val="1500"/>
              <a:buAutoNum type="arabicPeriod"/>
            </a:pPr>
            <a:r>
              <a:rPr lang="en"/>
              <a:t>Determine target market dietary preferences</a:t>
            </a:r>
            <a:endParaRPr/>
          </a:p>
          <a:p>
            <a:pPr marL="457200" lvl="0" indent="-323850" algn="l" rtl="0">
              <a:spcBef>
                <a:spcPts val="0"/>
              </a:spcBef>
              <a:spcAft>
                <a:spcPts val="0"/>
              </a:spcAft>
              <a:buSzPts val="1500"/>
              <a:buAutoNum type="arabicPeriod"/>
            </a:pPr>
            <a:r>
              <a:rPr lang="en"/>
              <a:t>Investigate consumer’s perspectives on competitors’ pricing and menu offerings</a:t>
            </a:r>
            <a:endParaRPr/>
          </a:p>
          <a:p>
            <a:pPr marL="457200" lvl="0" indent="-323850" algn="l" rtl="0">
              <a:spcBef>
                <a:spcPts val="0"/>
              </a:spcBef>
              <a:spcAft>
                <a:spcPts val="0"/>
              </a:spcAft>
              <a:buSzPts val="1500"/>
              <a:buAutoNum type="arabicPeriod"/>
            </a:pPr>
            <a:r>
              <a:rPr lang="en"/>
              <a:t>Identify emerging food, drink, and restaurant trends that are popular amongst our target market to update the menu.</a:t>
            </a:r>
            <a:endParaRPr/>
          </a:p>
          <a:p>
            <a:pPr marL="457200" lvl="0" indent="-323850" algn="l" rtl="0">
              <a:spcBef>
                <a:spcPts val="0"/>
              </a:spcBef>
              <a:spcAft>
                <a:spcPts val="0"/>
              </a:spcAft>
              <a:buSzPts val="1500"/>
              <a:buAutoNum type="arabicPeriod"/>
            </a:pPr>
            <a:r>
              <a:rPr lang="en"/>
              <a:t>Evaluate customer feedback on service speed and wait times to identify areas of improvement. </a:t>
            </a:r>
            <a:endParaRPr/>
          </a:p>
        </p:txBody>
      </p:sp>
      <p:sp>
        <p:nvSpPr>
          <p:cNvPr id="528" name="Google Shape;528;p56"/>
          <p:cNvSpPr txBox="1">
            <a:spLocks noGrp="1"/>
          </p:cNvSpPr>
          <p:nvPr>
            <p:ph type="title"/>
          </p:nvPr>
        </p:nvSpPr>
        <p:spPr>
          <a:xfrm>
            <a:off x="932400" y="1554325"/>
            <a:ext cx="7279200" cy="477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Research Statements</a:t>
            </a:r>
            <a:endParaRPr/>
          </a:p>
        </p:txBody>
      </p:sp>
      <p:sp>
        <p:nvSpPr>
          <p:cNvPr id="529" name="Google Shape;529;p56"/>
          <p:cNvSpPr txBox="1">
            <a:spLocks noGrp="1"/>
          </p:cNvSpPr>
          <p:nvPr>
            <p:ph type="subTitle" idx="2"/>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530" name="Google Shape;530;p56"/>
          <p:cNvSpPr txBox="1">
            <a:spLocks noGrp="1"/>
          </p:cNvSpPr>
          <p:nvPr>
            <p:ph type="subTitle" idx="3"/>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Intro &amp; Problem</a:t>
            </a:r>
            <a:endParaRPr/>
          </a:p>
        </p:txBody>
      </p:sp>
      <p:pic>
        <p:nvPicPr>
          <p:cNvPr id="531" name="Google Shape;531;p56"/>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4" name="Audio 3">
            <a:extLst>
              <a:ext uri="{FF2B5EF4-FFF2-40B4-BE49-F238E27FC236}">
                <a16:creationId xmlns:a16="http://schemas.microsoft.com/office/drawing/2014/main" id="{7D88F744-F5D9-BE71-CAEB-3D458BA47D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653"/>
    </mc:Choice>
    <mc:Fallback>
      <p:transition spd="slow" advTm="17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5C6A"/>
        </a:solidFill>
        <a:effectLst/>
      </p:bgPr>
    </p:bg>
    <p:spTree>
      <p:nvGrpSpPr>
        <p:cNvPr id="1" name="Shape 535"/>
        <p:cNvGrpSpPr/>
        <p:nvPr/>
      </p:nvGrpSpPr>
      <p:grpSpPr>
        <a:xfrm>
          <a:off x="0" y="0"/>
          <a:ext cx="0" cy="0"/>
          <a:chOff x="0" y="0"/>
          <a:chExt cx="0" cy="0"/>
        </a:xfrm>
      </p:grpSpPr>
      <p:sp>
        <p:nvSpPr>
          <p:cNvPr id="536" name="Google Shape;536;p57"/>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solidFill>
                  <a:srgbClr val="B92226"/>
                </a:solidFill>
              </a:rPr>
              <a:t>6</a:t>
            </a:fld>
            <a:endParaRPr>
              <a:solidFill>
                <a:srgbClr val="B92226"/>
              </a:solidFill>
            </a:endParaRPr>
          </a:p>
        </p:txBody>
      </p:sp>
      <p:sp>
        <p:nvSpPr>
          <p:cNvPr id="537" name="Google Shape;537;p57"/>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solidFill>
                  <a:srgbClr val="B92226"/>
                </a:solidFill>
              </a:rPr>
              <a:t>Methodology and Findings</a:t>
            </a:r>
            <a:endParaRPr>
              <a:solidFill>
                <a:srgbClr val="B92226"/>
              </a:solidFill>
            </a:endParaRPr>
          </a:p>
        </p:txBody>
      </p:sp>
      <p:sp>
        <p:nvSpPr>
          <p:cNvPr id="538" name="Google Shape;538;p57"/>
          <p:cNvSpPr txBox="1">
            <a:spLocks noGrp="1"/>
          </p:cNvSpPr>
          <p:nvPr>
            <p:ph type="subTitle" idx="1"/>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BSBC</a:t>
            </a:r>
            <a:endParaRPr>
              <a:solidFill>
                <a:srgbClr val="B92226"/>
              </a:solidFill>
            </a:endParaRPr>
          </a:p>
        </p:txBody>
      </p:sp>
      <p:sp>
        <p:nvSpPr>
          <p:cNvPr id="539" name="Google Shape;539;p57"/>
          <p:cNvSpPr txBox="1">
            <a:spLocks noGrp="1"/>
          </p:cNvSpPr>
          <p:nvPr>
            <p:ph type="subTitle" idx="2"/>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solidFill>
                  <a:srgbClr val="B92226"/>
                </a:solidFill>
              </a:rPr>
              <a:t>Method &amp; Findings </a:t>
            </a:r>
            <a:endParaRPr>
              <a:solidFill>
                <a:srgbClr val="B92226"/>
              </a:solidFill>
            </a:endParaRPr>
          </a:p>
        </p:txBody>
      </p:sp>
      <p:pic>
        <p:nvPicPr>
          <p:cNvPr id="540" name="Google Shape;540;p57"/>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4" name="Audio 3">
            <a:extLst>
              <a:ext uri="{FF2B5EF4-FFF2-40B4-BE49-F238E27FC236}">
                <a16:creationId xmlns:a16="http://schemas.microsoft.com/office/drawing/2014/main" id="{FD3624AD-0E16-26DB-4149-7B0A3EC2F5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96"/>
    </mc:Choice>
    <mc:Fallback>
      <p:transition spd="slow" advTm="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544"/>
        <p:cNvGrpSpPr/>
        <p:nvPr/>
      </p:nvGrpSpPr>
      <p:grpSpPr>
        <a:xfrm>
          <a:off x="0" y="0"/>
          <a:ext cx="0" cy="0"/>
          <a:chOff x="0" y="0"/>
          <a:chExt cx="0" cy="0"/>
        </a:xfrm>
      </p:grpSpPr>
      <p:sp>
        <p:nvSpPr>
          <p:cNvPr id="545" name="Google Shape;545;p58"/>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7</a:t>
            </a:fld>
            <a:endParaRPr/>
          </a:p>
        </p:txBody>
      </p:sp>
      <p:sp>
        <p:nvSpPr>
          <p:cNvPr id="546" name="Google Shape;546;p58"/>
          <p:cNvSpPr txBox="1">
            <a:spLocks noGrp="1"/>
          </p:cNvSpPr>
          <p:nvPr>
            <p:ph type="title"/>
          </p:nvPr>
        </p:nvSpPr>
        <p:spPr>
          <a:xfrm>
            <a:off x="932400" y="1262938"/>
            <a:ext cx="7279200" cy="477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Secondary Research </a:t>
            </a:r>
            <a:endParaRPr/>
          </a:p>
        </p:txBody>
      </p:sp>
      <p:sp>
        <p:nvSpPr>
          <p:cNvPr id="547" name="Google Shape;547;p58"/>
          <p:cNvSpPr txBox="1">
            <a:spLocks noGrp="1"/>
          </p:cNvSpPr>
          <p:nvPr>
            <p:ph type="subTitle" idx="2"/>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548" name="Google Shape;548;p58"/>
          <p:cNvSpPr txBox="1">
            <a:spLocks noGrp="1"/>
          </p:cNvSpPr>
          <p:nvPr>
            <p:ph type="subTitle" idx="3"/>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 &amp; Findings</a:t>
            </a:r>
            <a:endParaRPr/>
          </a:p>
        </p:txBody>
      </p:sp>
      <p:pic>
        <p:nvPicPr>
          <p:cNvPr id="549" name="Google Shape;549;p58"/>
          <p:cNvPicPr preferRelativeResize="0"/>
          <p:nvPr/>
        </p:nvPicPr>
        <p:blipFill>
          <a:blip r:embed="rId5">
            <a:alphaModFix/>
          </a:blip>
          <a:stretch>
            <a:fillRect/>
          </a:stretch>
        </p:blipFill>
        <p:spPr>
          <a:xfrm>
            <a:off x="8507375" y="4601650"/>
            <a:ext cx="548701" cy="467015"/>
          </a:xfrm>
          <a:prstGeom prst="rect">
            <a:avLst/>
          </a:prstGeom>
          <a:noFill/>
          <a:ln>
            <a:noFill/>
          </a:ln>
        </p:spPr>
      </p:pic>
      <p:pic>
        <p:nvPicPr>
          <p:cNvPr id="550" name="Google Shape;550;p58"/>
          <p:cNvPicPr preferRelativeResize="0"/>
          <p:nvPr/>
        </p:nvPicPr>
        <p:blipFill>
          <a:blip r:embed="rId6">
            <a:alphaModFix/>
          </a:blip>
          <a:stretch>
            <a:fillRect/>
          </a:stretch>
        </p:blipFill>
        <p:spPr>
          <a:xfrm>
            <a:off x="692400" y="1888038"/>
            <a:ext cx="2808773" cy="910275"/>
          </a:xfrm>
          <a:prstGeom prst="rect">
            <a:avLst/>
          </a:prstGeom>
          <a:noFill/>
          <a:ln w="19050" cap="flat" cmpd="sng">
            <a:solidFill>
              <a:srgbClr val="B92226"/>
            </a:solidFill>
            <a:prstDash val="solid"/>
            <a:round/>
            <a:headEnd type="none" w="sm" len="sm"/>
            <a:tailEnd type="none" w="sm" len="sm"/>
          </a:ln>
        </p:spPr>
      </p:pic>
      <p:pic>
        <p:nvPicPr>
          <p:cNvPr id="551" name="Google Shape;551;p58"/>
          <p:cNvPicPr preferRelativeResize="0"/>
          <p:nvPr/>
        </p:nvPicPr>
        <p:blipFill>
          <a:blip r:embed="rId7">
            <a:alphaModFix/>
          </a:blip>
          <a:stretch>
            <a:fillRect/>
          </a:stretch>
        </p:blipFill>
        <p:spPr>
          <a:xfrm>
            <a:off x="692400" y="2945500"/>
            <a:ext cx="2808776" cy="864025"/>
          </a:xfrm>
          <a:prstGeom prst="rect">
            <a:avLst/>
          </a:prstGeom>
          <a:noFill/>
          <a:ln w="19050" cap="flat" cmpd="sng">
            <a:solidFill>
              <a:srgbClr val="B92226"/>
            </a:solidFill>
            <a:prstDash val="solid"/>
            <a:round/>
            <a:headEnd type="none" w="sm" len="sm"/>
            <a:tailEnd type="none" w="sm" len="sm"/>
          </a:ln>
        </p:spPr>
      </p:pic>
      <p:pic>
        <p:nvPicPr>
          <p:cNvPr id="552" name="Google Shape;552;p58"/>
          <p:cNvPicPr preferRelativeResize="0"/>
          <p:nvPr/>
        </p:nvPicPr>
        <p:blipFill>
          <a:blip r:embed="rId8">
            <a:alphaModFix/>
          </a:blip>
          <a:stretch>
            <a:fillRect/>
          </a:stretch>
        </p:blipFill>
        <p:spPr>
          <a:xfrm>
            <a:off x="3694674" y="1877856"/>
            <a:ext cx="2394000" cy="1008875"/>
          </a:xfrm>
          <a:prstGeom prst="rect">
            <a:avLst/>
          </a:prstGeom>
          <a:noFill/>
          <a:ln w="19050" cap="flat" cmpd="sng">
            <a:solidFill>
              <a:srgbClr val="B92226"/>
            </a:solidFill>
            <a:prstDash val="solid"/>
            <a:round/>
            <a:headEnd type="none" w="sm" len="sm"/>
            <a:tailEnd type="none" w="sm" len="sm"/>
          </a:ln>
        </p:spPr>
      </p:pic>
      <p:pic>
        <p:nvPicPr>
          <p:cNvPr id="553" name="Google Shape;553;p58"/>
          <p:cNvPicPr preferRelativeResize="0"/>
          <p:nvPr/>
        </p:nvPicPr>
        <p:blipFill>
          <a:blip r:embed="rId9">
            <a:alphaModFix/>
          </a:blip>
          <a:stretch>
            <a:fillRect/>
          </a:stretch>
        </p:blipFill>
        <p:spPr>
          <a:xfrm>
            <a:off x="3827699" y="3023723"/>
            <a:ext cx="1981651" cy="1258925"/>
          </a:xfrm>
          <a:prstGeom prst="rect">
            <a:avLst/>
          </a:prstGeom>
          <a:noFill/>
          <a:ln w="19050" cap="flat" cmpd="sng">
            <a:solidFill>
              <a:srgbClr val="B92226"/>
            </a:solidFill>
            <a:prstDash val="solid"/>
            <a:round/>
            <a:headEnd type="none" w="sm" len="sm"/>
            <a:tailEnd type="none" w="sm" len="sm"/>
          </a:ln>
        </p:spPr>
      </p:pic>
      <p:pic>
        <p:nvPicPr>
          <p:cNvPr id="554" name="Google Shape;554;p58"/>
          <p:cNvPicPr preferRelativeResize="0"/>
          <p:nvPr/>
        </p:nvPicPr>
        <p:blipFill>
          <a:blip r:embed="rId10">
            <a:alphaModFix/>
          </a:blip>
          <a:stretch>
            <a:fillRect/>
          </a:stretch>
        </p:blipFill>
        <p:spPr>
          <a:xfrm>
            <a:off x="6282175" y="1988065"/>
            <a:ext cx="2225200" cy="1864860"/>
          </a:xfrm>
          <a:prstGeom prst="rect">
            <a:avLst/>
          </a:prstGeom>
          <a:noFill/>
          <a:ln w="19050" cap="flat" cmpd="sng">
            <a:solidFill>
              <a:srgbClr val="B92226"/>
            </a:solidFill>
            <a:prstDash val="solid"/>
            <a:round/>
            <a:headEnd type="none" w="sm" len="sm"/>
            <a:tailEnd type="none" w="sm" len="sm"/>
          </a:ln>
        </p:spPr>
      </p:pic>
      <p:pic>
        <p:nvPicPr>
          <p:cNvPr id="4" name="Audio 3">
            <a:extLst>
              <a:ext uri="{FF2B5EF4-FFF2-40B4-BE49-F238E27FC236}">
                <a16:creationId xmlns:a16="http://schemas.microsoft.com/office/drawing/2014/main" id="{7D051C02-857D-4318-D93B-8A2B72B9E8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662"/>
    </mc:Choice>
    <mc:Fallback>
      <p:transition spd="slow" advTm="3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558"/>
        <p:cNvGrpSpPr/>
        <p:nvPr/>
      </p:nvGrpSpPr>
      <p:grpSpPr>
        <a:xfrm>
          <a:off x="0" y="0"/>
          <a:ext cx="0" cy="0"/>
          <a:chOff x="0" y="0"/>
          <a:chExt cx="0" cy="0"/>
        </a:xfrm>
      </p:grpSpPr>
      <p:sp>
        <p:nvSpPr>
          <p:cNvPr id="559" name="Google Shape;559;p59"/>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8</a:t>
            </a:fld>
            <a:endParaRPr/>
          </a:p>
        </p:txBody>
      </p:sp>
      <p:sp>
        <p:nvSpPr>
          <p:cNvPr id="560" name="Google Shape;560;p59"/>
          <p:cNvSpPr txBox="1">
            <a:spLocks noGrp="1"/>
          </p:cNvSpPr>
          <p:nvPr>
            <p:ph type="title"/>
          </p:nvPr>
        </p:nvSpPr>
        <p:spPr>
          <a:xfrm>
            <a:off x="636150" y="1205900"/>
            <a:ext cx="7871700" cy="477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700"/>
              <a:t>Qualitative Research: Employee Focus Group</a:t>
            </a:r>
            <a:endParaRPr sz="2700"/>
          </a:p>
        </p:txBody>
      </p:sp>
      <p:sp>
        <p:nvSpPr>
          <p:cNvPr id="561" name="Google Shape;561;p59"/>
          <p:cNvSpPr txBox="1">
            <a:spLocks noGrp="1"/>
          </p:cNvSpPr>
          <p:nvPr>
            <p:ph type="subTitle" idx="2"/>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562" name="Google Shape;562;p59"/>
          <p:cNvSpPr txBox="1">
            <a:spLocks noGrp="1"/>
          </p:cNvSpPr>
          <p:nvPr>
            <p:ph type="subTitle" idx="3"/>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 &amp; Findings</a:t>
            </a:r>
            <a:endParaRPr/>
          </a:p>
        </p:txBody>
      </p:sp>
      <p:pic>
        <p:nvPicPr>
          <p:cNvPr id="563" name="Google Shape;563;p59"/>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564" name="Google Shape;564;p59"/>
          <p:cNvSpPr txBox="1">
            <a:spLocks noGrp="1"/>
          </p:cNvSpPr>
          <p:nvPr>
            <p:ph type="body" idx="1"/>
          </p:nvPr>
        </p:nvSpPr>
        <p:spPr>
          <a:xfrm>
            <a:off x="2519750" y="2007475"/>
            <a:ext cx="1909200" cy="906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a:t>kjk</a:t>
            </a:r>
            <a:endParaRPr/>
          </a:p>
        </p:txBody>
      </p:sp>
      <p:sp>
        <p:nvSpPr>
          <p:cNvPr id="565" name="Google Shape;565;p59"/>
          <p:cNvSpPr/>
          <p:nvPr/>
        </p:nvSpPr>
        <p:spPr>
          <a:xfrm>
            <a:off x="1306725" y="1844250"/>
            <a:ext cx="3057300" cy="1353000"/>
          </a:xfrm>
          <a:prstGeom prst="roundRect">
            <a:avLst>
              <a:gd name="adj" fmla="val 16667"/>
            </a:avLst>
          </a:prstGeom>
          <a:solidFill>
            <a:srgbClr val="1C5C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6" name="Google Shape;566;p59"/>
          <p:cNvSpPr/>
          <p:nvPr/>
        </p:nvSpPr>
        <p:spPr>
          <a:xfrm>
            <a:off x="2743200" y="2951150"/>
            <a:ext cx="4012800" cy="1353000"/>
          </a:xfrm>
          <a:prstGeom prst="roundRect">
            <a:avLst>
              <a:gd name="adj" fmla="val 16667"/>
            </a:avLst>
          </a:prstGeom>
          <a:solidFill>
            <a:srgbClr val="1C5C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7" name="Google Shape;567;p59"/>
          <p:cNvSpPr/>
          <p:nvPr/>
        </p:nvSpPr>
        <p:spPr>
          <a:xfrm>
            <a:off x="4993025" y="1844200"/>
            <a:ext cx="3057300" cy="1353000"/>
          </a:xfrm>
          <a:prstGeom prst="roundRect">
            <a:avLst>
              <a:gd name="adj" fmla="val 16667"/>
            </a:avLst>
          </a:prstGeom>
          <a:solidFill>
            <a:srgbClr val="1C5C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8" name="Google Shape;568;p59"/>
          <p:cNvSpPr txBox="1"/>
          <p:nvPr/>
        </p:nvSpPr>
        <p:spPr>
          <a:xfrm>
            <a:off x="1436475" y="1976050"/>
            <a:ext cx="2871900" cy="12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chemeClr val="lt1"/>
                </a:solidFill>
              </a:rPr>
              <a:t>Dairy-free milk and gluten-free options are most requested</a:t>
            </a:r>
            <a:endParaRPr sz="1700" b="1">
              <a:solidFill>
                <a:schemeClr val="lt1"/>
              </a:solidFill>
            </a:endParaRPr>
          </a:p>
        </p:txBody>
      </p:sp>
      <p:sp>
        <p:nvSpPr>
          <p:cNvPr id="569" name="Google Shape;569;p59"/>
          <p:cNvSpPr txBox="1"/>
          <p:nvPr/>
        </p:nvSpPr>
        <p:spPr>
          <a:xfrm>
            <a:off x="2942400" y="3281500"/>
            <a:ext cx="3614400" cy="76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lt1"/>
                </a:solidFill>
              </a:rPr>
              <a:t>Breakfast food is favored regardless of time of day</a:t>
            </a:r>
            <a:endParaRPr sz="2000" b="1">
              <a:solidFill>
                <a:schemeClr val="lt1"/>
              </a:solidFill>
            </a:endParaRPr>
          </a:p>
        </p:txBody>
      </p:sp>
      <p:sp>
        <p:nvSpPr>
          <p:cNvPr id="570" name="Google Shape;570;p59"/>
          <p:cNvSpPr txBox="1"/>
          <p:nvPr/>
        </p:nvSpPr>
        <p:spPr>
          <a:xfrm>
            <a:off x="5069350" y="1994500"/>
            <a:ext cx="2928600" cy="12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chemeClr val="lt1"/>
                </a:solidFill>
              </a:rPr>
              <a:t>Many customers are dissatisfied with wait times</a:t>
            </a:r>
            <a:endParaRPr sz="1900" b="1">
              <a:solidFill>
                <a:schemeClr val="lt1"/>
              </a:solidFill>
            </a:endParaRPr>
          </a:p>
        </p:txBody>
      </p:sp>
      <p:pic>
        <p:nvPicPr>
          <p:cNvPr id="19" name="Audio 18">
            <a:extLst>
              <a:ext uri="{FF2B5EF4-FFF2-40B4-BE49-F238E27FC236}">
                <a16:creationId xmlns:a16="http://schemas.microsoft.com/office/drawing/2014/main" id="{B92B0D89-EE98-2C26-73EF-CEA980F0AF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373"/>
    </mc:Choice>
    <mc:Fallback>
      <p:transition spd="slow" advTm="103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A656"/>
        </a:solidFill>
        <a:effectLst/>
      </p:bgPr>
    </p:bg>
    <p:spTree>
      <p:nvGrpSpPr>
        <p:cNvPr id="1" name="Shape 574"/>
        <p:cNvGrpSpPr/>
        <p:nvPr/>
      </p:nvGrpSpPr>
      <p:grpSpPr>
        <a:xfrm>
          <a:off x="0" y="0"/>
          <a:ext cx="0" cy="0"/>
          <a:chOff x="0" y="0"/>
          <a:chExt cx="0" cy="0"/>
        </a:xfrm>
      </p:grpSpPr>
      <p:sp>
        <p:nvSpPr>
          <p:cNvPr id="575" name="Google Shape;575;p60"/>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a:t>
            </a:fld>
            <a:endParaRPr/>
          </a:p>
        </p:txBody>
      </p:sp>
      <p:sp>
        <p:nvSpPr>
          <p:cNvPr id="576" name="Google Shape;576;p60"/>
          <p:cNvSpPr txBox="1">
            <a:spLocks noGrp="1"/>
          </p:cNvSpPr>
          <p:nvPr>
            <p:ph type="title"/>
          </p:nvPr>
        </p:nvSpPr>
        <p:spPr>
          <a:xfrm>
            <a:off x="636150" y="1282100"/>
            <a:ext cx="7871700" cy="33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700"/>
              <a:t>Qualitative Research: Customer Depth Interviews</a:t>
            </a:r>
            <a:endParaRPr sz="2700"/>
          </a:p>
        </p:txBody>
      </p:sp>
      <p:sp>
        <p:nvSpPr>
          <p:cNvPr id="577" name="Google Shape;577;p60"/>
          <p:cNvSpPr txBox="1">
            <a:spLocks noGrp="1"/>
          </p:cNvSpPr>
          <p:nvPr>
            <p:ph type="subTitle" idx="2"/>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BSBC</a:t>
            </a:r>
            <a:endParaRPr/>
          </a:p>
        </p:txBody>
      </p:sp>
      <p:sp>
        <p:nvSpPr>
          <p:cNvPr id="578" name="Google Shape;578;p60"/>
          <p:cNvSpPr txBox="1">
            <a:spLocks noGrp="1"/>
          </p:cNvSpPr>
          <p:nvPr>
            <p:ph type="subTitle" idx="3"/>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 &amp; Findings</a:t>
            </a:r>
            <a:endParaRPr/>
          </a:p>
        </p:txBody>
      </p:sp>
      <p:pic>
        <p:nvPicPr>
          <p:cNvPr id="579" name="Google Shape;579;p60"/>
          <p:cNvPicPr preferRelativeResize="0"/>
          <p:nvPr/>
        </p:nvPicPr>
        <p:blipFill>
          <a:blip r:embed="rId5">
            <a:alphaModFix/>
          </a:blip>
          <a:stretch>
            <a:fillRect/>
          </a:stretch>
        </p:blipFill>
        <p:spPr>
          <a:xfrm>
            <a:off x="8507375" y="4601650"/>
            <a:ext cx="548701" cy="467015"/>
          </a:xfrm>
          <a:prstGeom prst="rect">
            <a:avLst/>
          </a:prstGeom>
          <a:noFill/>
          <a:ln>
            <a:noFill/>
          </a:ln>
        </p:spPr>
      </p:pic>
      <p:sp>
        <p:nvSpPr>
          <p:cNvPr id="580" name="Google Shape;580;p60"/>
          <p:cNvSpPr txBox="1">
            <a:spLocks noGrp="1"/>
          </p:cNvSpPr>
          <p:nvPr>
            <p:ph type="body" idx="1"/>
          </p:nvPr>
        </p:nvSpPr>
        <p:spPr>
          <a:xfrm>
            <a:off x="843350" y="2007475"/>
            <a:ext cx="1909200" cy="906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a:t>kjk</a:t>
            </a:r>
            <a:endParaRPr/>
          </a:p>
        </p:txBody>
      </p:sp>
      <p:sp>
        <p:nvSpPr>
          <p:cNvPr id="581" name="Google Shape;581;p60"/>
          <p:cNvSpPr/>
          <p:nvPr/>
        </p:nvSpPr>
        <p:spPr>
          <a:xfrm>
            <a:off x="778475" y="1844250"/>
            <a:ext cx="1909200" cy="1353000"/>
          </a:xfrm>
          <a:prstGeom prst="roundRect">
            <a:avLst>
              <a:gd name="adj" fmla="val 16667"/>
            </a:avLst>
          </a:prstGeom>
          <a:solidFill>
            <a:srgbClr val="1C5C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2" name="Google Shape;582;p60"/>
          <p:cNvSpPr/>
          <p:nvPr/>
        </p:nvSpPr>
        <p:spPr>
          <a:xfrm>
            <a:off x="1936925" y="2951150"/>
            <a:ext cx="2015100" cy="1353000"/>
          </a:xfrm>
          <a:prstGeom prst="roundRect">
            <a:avLst>
              <a:gd name="adj" fmla="val 16667"/>
            </a:avLst>
          </a:prstGeom>
          <a:solidFill>
            <a:srgbClr val="1C5C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3" name="Google Shape;583;p60"/>
          <p:cNvSpPr/>
          <p:nvPr/>
        </p:nvSpPr>
        <p:spPr>
          <a:xfrm>
            <a:off x="3316625" y="1844200"/>
            <a:ext cx="2015100" cy="1353000"/>
          </a:xfrm>
          <a:prstGeom prst="roundRect">
            <a:avLst>
              <a:gd name="adj" fmla="val 16667"/>
            </a:avLst>
          </a:prstGeom>
          <a:solidFill>
            <a:srgbClr val="1C5C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4" name="Google Shape;584;p60"/>
          <p:cNvSpPr/>
          <p:nvPr/>
        </p:nvSpPr>
        <p:spPr>
          <a:xfrm>
            <a:off x="4979775" y="2914075"/>
            <a:ext cx="2015100" cy="1353000"/>
          </a:xfrm>
          <a:prstGeom prst="roundRect">
            <a:avLst>
              <a:gd name="adj" fmla="val 16667"/>
            </a:avLst>
          </a:prstGeom>
          <a:solidFill>
            <a:srgbClr val="1C5C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5" name="Google Shape;585;p60"/>
          <p:cNvSpPr/>
          <p:nvPr/>
        </p:nvSpPr>
        <p:spPr>
          <a:xfrm>
            <a:off x="6383300" y="1844200"/>
            <a:ext cx="1909200" cy="1353000"/>
          </a:xfrm>
          <a:prstGeom prst="roundRect">
            <a:avLst>
              <a:gd name="adj" fmla="val 16667"/>
            </a:avLst>
          </a:prstGeom>
          <a:solidFill>
            <a:srgbClr val="1C5C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6" name="Google Shape;586;p60"/>
          <p:cNvSpPr txBox="1"/>
          <p:nvPr/>
        </p:nvSpPr>
        <p:spPr>
          <a:xfrm>
            <a:off x="898950" y="2052250"/>
            <a:ext cx="1733100" cy="12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Overall satisfied, still room for improvement</a:t>
            </a:r>
            <a:endParaRPr b="1">
              <a:solidFill>
                <a:schemeClr val="lt1"/>
              </a:solidFill>
            </a:endParaRPr>
          </a:p>
        </p:txBody>
      </p:sp>
      <p:sp>
        <p:nvSpPr>
          <p:cNvPr id="587" name="Google Shape;587;p60"/>
          <p:cNvSpPr txBox="1"/>
          <p:nvPr/>
        </p:nvSpPr>
        <p:spPr>
          <a:xfrm>
            <a:off x="2077925" y="3101450"/>
            <a:ext cx="1733100" cy="12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Enjoy hearty portions but want more healthy options</a:t>
            </a:r>
            <a:endParaRPr b="1">
              <a:solidFill>
                <a:schemeClr val="lt1"/>
              </a:solidFill>
            </a:endParaRPr>
          </a:p>
        </p:txBody>
      </p:sp>
      <p:sp>
        <p:nvSpPr>
          <p:cNvPr id="588" name="Google Shape;588;p60"/>
          <p:cNvSpPr txBox="1"/>
          <p:nvPr/>
        </p:nvSpPr>
        <p:spPr>
          <a:xfrm>
            <a:off x="3457625" y="2070700"/>
            <a:ext cx="1733100" cy="12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Prices reflect the value and portions of food</a:t>
            </a:r>
            <a:endParaRPr b="1">
              <a:solidFill>
                <a:schemeClr val="lt1"/>
              </a:solidFill>
            </a:endParaRPr>
          </a:p>
        </p:txBody>
      </p:sp>
      <p:sp>
        <p:nvSpPr>
          <p:cNvPr id="589" name="Google Shape;589;p60"/>
          <p:cNvSpPr txBox="1"/>
          <p:nvPr/>
        </p:nvSpPr>
        <p:spPr>
          <a:xfrm>
            <a:off x="5120775" y="3177650"/>
            <a:ext cx="1733100" cy="12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 More seasonal specials and cultural dishes</a:t>
            </a:r>
            <a:endParaRPr b="1">
              <a:solidFill>
                <a:schemeClr val="lt1"/>
              </a:solidFill>
            </a:endParaRPr>
          </a:p>
        </p:txBody>
      </p:sp>
      <p:sp>
        <p:nvSpPr>
          <p:cNvPr id="590" name="Google Shape;590;p60"/>
          <p:cNvSpPr txBox="1"/>
          <p:nvPr/>
        </p:nvSpPr>
        <p:spPr>
          <a:xfrm>
            <a:off x="6471350" y="1969350"/>
            <a:ext cx="1733100" cy="12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rPr>
              <a:t>Service speed &amp; quality is great, but long wait times </a:t>
            </a:r>
            <a:endParaRPr b="1">
              <a:solidFill>
                <a:schemeClr val="lt1"/>
              </a:solidFill>
            </a:endParaRPr>
          </a:p>
        </p:txBody>
      </p:sp>
      <p:pic>
        <p:nvPicPr>
          <p:cNvPr id="5" name="Audio 4">
            <a:extLst>
              <a:ext uri="{FF2B5EF4-FFF2-40B4-BE49-F238E27FC236}">
                <a16:creationId xmlns:a16="http://schemas.microsoft.com/office/drawing/2014/main" id="{E3401223-A9F9-FA9B-6BD2-80D195D548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607"/>
    </mc:Choice>
    <mc:Fallback>
      <p:transition spd="slow" advTm="9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Lesson 2">
  <a:themeElements>
    <a:clrScheme name="Simple Light">
      <a:dk1>
        <a:srgbClr val="000000"/>
      </a:dk1>
      <a:lt1>
        <a:srgbClr val="F4F3F0"/>
      </a:lt1>
      <a:dk2>
        <a:srgbClr val="FFC700"/>
      </a:dk2>
      <a:lt2>
        <a:srgbClr val="0EAA57"/>
      </a:lt2>
      <a:accent1>
        <a:srgbClr val="349EEA"/>
      </a:accent1>
      <a:accent2>
        <a:srgbClr val="C6B9FF"/>
      </a:accent2>
      <a:accent3>
        <a:srgbClr val="F66F6F"/>
      </a:accent3>
      <a:accent4>
        <a:srgbClr val="8E7CC3"/>
      </a:accent4>
      <a:accent5>
        <a:srgbClr val="FFE599"/>
      </a:accent5>
      <a:accent6>
        <a:srgbClr val="A4C2F4"/>
      </a:accent6>
      <a:hlink>
        <a:srgbClr val="FFC7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4096</Words>
  <Application>Microsoft Macintosh PowerPoint</Application>
  <PresentationFormat>On-screen Show (16:9)</PresentationFormat>
  <Paragraphs>275</Paragraphs>
  <Slides>26</Slides>
  <Notes>26</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Figtree ExtraBold</vt:lpstr>
      <vt:lpstr>Figtree</vt:lpstr>
      <vt:lpstr>Arial</vt:lpstr>
      <vt:lpstr>Times New Roman</vt:lpstr>
      <vt:lpstr>Georgia</vt:lpstr>
      <vt:lpstr>Figtree SemiBold</vt:lpstr>
      <vt:lpstr>Lesson 2</vt:lpstr>
      <vt:lpstr>Bassett Street Brunch Club</vt:lpstr>
      <vt:lpstr>Introduction and Problem Definition</vt:lpstr>
      <vt:lpstr>Background</vt:lpstr>
      <vt:lpstr>Decision Problem</vt:lpstr>
      <vt:lpstr>Research Statements</vt:lpstr>
      <vt:lpstr>Methodology and Findings</vt:lpstr>
      <vt:lpstr>Secondary Research </vt:lpstr>
      <vt:lpstr>Qualitative Research: Employee Focus Group</vt:lpstr>
      <vt:lpstr>Qualitative Research: Customer Depth Interviews</vt:lpstr>
      <vt:lpstr>Questionnaire</vt:lpstr>
      <vt:lpstr>Survey Method</vt:lpstr>
      <vt:lpstr>Sampling</vt:lpstr>
      <vt:lpstr>Important Results and Conclusions</vt:lpstr>
      <vt:lpstr>Important Results and Conclusions</vt:lpstr>
      <vt:lpstr>Dietary Preferences </vt:lpstr>
      <vt:lpstr>Pricing</vt:lpstr>
      <vt:lpstr>Emerging trends</vt:lpstr>
      <vt:lpstr>Service speed </vt:lpstr>
      <vt:lpstr>Recommendations</vt:lpstr>
      <vt:lpstr>Recommendations: Menu Changes</vt:lpstr>
      <vt:lpstr>Recommendations: Specials and Wait Times</vt:lpstr>
      <vt:lpstr>Research Limitations</vt:lpstr>
      <vt:lpstr>Time Constraint</vt:lpstr>
      <vt:lpstr>Diversity of Respondents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MAEVE CATHERINE DILLON</cp:lastModifiedBy>
  <cp:revision>2</cp:revision>
  <dcterms:modified xsi:type="dcterms:W3CDTF">2024-12-11T16:32:28Z</dcterms:modified>
</cp:coreProperties>
</file>